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entation.xml" ContentType="application/vnd.openxmlformats-officedocument.presentationml.presentation.main+xml"/>
  <Override PartName="/ppt/slideMasters/slideMaster18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media/image14.wmf" ContentType="image/x-wmf"/>
  <Override PartName="/ppt/media/image13.wmf" ContentType="image/x-wmf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6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18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Style slide layou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Style slide layou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Style slide layou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s slide layou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Contents slide layou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Contents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9"/>
          <p:cNvSpPr/>
          <p:nvPr/>
        </p:nvSpPr>
        <p:spPr>
          <a:xfrm>
            <a:off x="0" y="0"/>
            <a:ext cx="12191760" cy="91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" name="Rectangle 8"/>
          <p:cNvSpPr/>
          <p:nvPr/>
        </p:nvSpPr>
        <p:spPr>
          <a:xfrm>
            <a:off x="0" y="6792840"/>
            <a:ext cx="12191760" cy="6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0160" bIns="2016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Contents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2"/>
          <p:cNvSpPr/>
          <p:nvPr/>
        </p:nvSpPr>
        <p:spPr>
          <a:xfrm>
            <a:off x="0" y="0"/>
            <a:ext cx="12191760" cy="652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60" name="Rectangle: Rounded Corners 3"/>
          <p:cNvSpPr/>
          <p:nvPr/>
        </p:nvSpPr>
        <p:spPr>
          <a:xfrm>
            <a:off x="722880" y="291600"/>
            <a:ext cx="10519560" cy="771480"/>
          </a:xfrm>
          <a:prstGeom prst="roundRect">
            <a:avLst>
              <a:gd name="adj" fmla="val 50000"/>
            </a:avLst>
          </a:prstGeom>
          <a:solidFill>
            <a:srgbClr val="328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61" name="PlaceHolder 1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2" name="Rectangle 5"/>
          <p:cNvSpPr/>
          <p:nvPr/>
        </p:nvSpPr>
        <p:spPr>
          <a:xfrm>
            <a:off x="0" y="6792840"/>
            <a:ext cx="12191760" cy="6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0160" bIns="2016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age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Style slide layou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age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Contents slide layou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" name="Freeform 44"/>
          <p:cNvSpPr/>
          <p:nvPr/>
        </p:nvSpPr>
        <p:spPr>
          <a:xfrm>
            <a:off x="8607960" y="1457280"/>
            <a:ext cx="2915280" cy="1570680"/>
          </a:xfrm>
          <a:custGeom>
            <a:avLst/>
            <a:gdLst>
              <a:gd name="textAreaLeft" fmla="*/ 0 w 2915280"/>
              <a:gd name="textAreaRight" fmla="*/ 2915640 w 2915280"/>
              <a:gd name="textAreaTop" fmla="*/ 0 h 1570680"/>
              <a:gd name="textAreaBottom" fmla="*/ 1571040 h 1570680"/>
              <a:gd name="GluePoint1X" fmla="*/ 759126 w 2031627"/>
              <a:gd name="GluePoint1Y" fmla="*/ 175 h 1094607"/>
              <a:gd name="GluePoint2X" fmla="*/ 1202563 w 2031627"/>
              <a:gd name="GluePoint2Y" fmla="*/ 233386 h 1094607"/>
              <a:gd name="GluePoint3X" fmla="*/ 1517075 w 2031627"/>
              <a:gd name="GluePoint3Y" fmla="*/ 223857 h 1094607"/>
              <a:gd name="GluePoint4X" fmla="*/ 1636027 w 2031627"/>
              <a:gd name="GluePoint4Y" fmla="*/ 467173 h 1094607"/>
              <a:gd name="GluePoint5X" fmla="*/ 1993043 w 2031627"/>
              <a:gd name="GluePoint5Y" fmla="*/ 605752 h 1094607"/>
              <a:gd name="GluePoint6X" fmla="*/ 1981034 w 2031627"/>
              <a:gd name="GluePoint6Y" fmla="*/ 927342 h 1094607"/>
              <a:gd name="GluePoint7X" fmla="*/ 1635570 w 2031627"/>
              <a:gd name="GluePoint7Y" fmla="*/ 1094607 h 1094607"/>
              <a:gd name="GluePoint8X" fmla="*/ 417697 w 2031627"/>
              <a:gd name="GluePoint8Y" fmla="*/ 1091009 h 1094607"/>
              <a:gd name="GluePoint9X" fmla="*/ 4450 w 2031627"/>
              <a:gd name="GluePoint9Y" fmla="*/ 817631 h 1094607"/>
              <a:gd name="GluePoint10X" fmla="*/ 298401 w 2031627"/>
              <a:gd name="GluePoint10Y" fmla="*/ 448930 h 1094607"/>
              <a:gd name="GluePoint11X" fmla="*/ 704111 w 2031627"/>
              <a:gd name="GluePoint11Y" fmla="*/ 3572 h 1094607"/>
              <a:gd name="GluePoint12X" fmla="*/ 759126 w 2031627"/>
              <a:gd name="GluePoint12Y" fmla="*/ 175 h 1094607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4" name="Freeform 44"/>
          <p:cNvSpPr/>
          <p:nvPr/>
        </p:nvSpPr>
        <p:spPr>
          <a:xfrm flipH="1">
            <a:off x="681480" y="2390760"/>
            <a:ext cx="2915280" cy="1570680"/>
          </a:xfrm>
          <a:custGeom>
            <a:avLst/>
            <a:gdLst>
              <a:gd name="textAreaLeft" fmla="*/ 360 w 2915280"/>
              <a:gd name="textAreaRight" fmla="*/ 2916000 w 2915280"/>
              <a:gd name="textAreaTop" fmla="*/ 0 h 1570680"/>
              <a:gd name="textAreaBottom" fmla="*/ 1571040 h 1570680"/>
              <a:gd name="GluePoint1X" fmla="*/ 759126 w 2031627"/>
              <a:gd name="GluePoint1Y" fmla="*/ 175 h 1094607"/>
              <a:gd name="GluePoint2X" fmla="*/ 1202563 w 2031627"/>
              <a:gd name="GluePoint2Y" fmla="*/ 233386 h 1094607"/>
              <a:gd name="GluePoint3X" fmla="*/ 1517075 w 2031627"/>
              <a:gd name="GluePoint3Y" fmla="*/ 223857 h 1094607"/>
              <a:gd name="GluePoint4X" fmla="*/ 1636027 w 2031627"/>
              <a:gd name="GluePoint4Y" fmla="*/ 467173 h 1094607"/>
              <a:gd name="GluePoint5X" fmla="*/ 1993043 w 2031627"/>
              <a:gd name="GluePoint5Y" fmla="*/ 605752 h 1094607"/>
              <a:gd name="GluePoint6X" fmla="*/ 1981034 w 2031627"/>
              <a:gd name="GluePoint6Y" fmla="*/ 927342 h 1094607"/>
              <a:gd name="GluePoint7X" fmla="*/ 1635570 w 2031627"/>
              <a:gd name="GluePoint7Y" fmla="*/ 1094607 h 1094607"/>
              <a:gd name="GluePoint8X" fmla="*/ 417697 w 2031627"/>
              <a:gd name="GluePoint8Y" fmla="*/ 1091009 h 1094607"/>
              <a:gd name="GluePoint9X" fmla="*/ 4450 w 2031627"/>
              <a:gd name="GluePoint9Y" fmla="*/ 817631 h 1094607"/>
              <a:gd name="GluePoint10X" fmla="*/ 298401 w 2031627"/>
              <a:gd name="GluePoint10Y" fmla="*/ 448930 h 1094607"/>
              <a:gd name="GluePoint11X" fmla="*/ 704111 w 2031627"/>
              <a:gd name="GluePoint11Y" fmla="*/ 3572 h 1094607"/>
              <a:gd name="GluePoint12X" fmla="*/ 759126 w 2031627"/>
              <a:gd name="GluePoint12Y" fmla="*/ 175 h 1094607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811880" y="2529720"/>
            <a:ext cx="1292760" cy="1292760"/>
          </a:xfrm>
          <a:prstGeom prst="rect">
            <a:avLst/>
          </a:prstGeom>
          <a:solidFill>
            <a:schemeClr val="lt1">
              <a:lumMod val="85000"/>
            </a:schemeClr>
          </a:solidFill>
          <a:ln w="1260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9117720" y="1596240"/>
            <a:ext cx="1292760" cy="1292760"/>
          </a:xfrm>
          <a:prstGeom prst="rect">
            <a:avLst/>
          </a:prstGeom>
          <a:solidFill>
            <a:schemeClr val="lt1">
              <a:lumMod val="85000"/>
            </a:schemeClr>
          </a:solidFill>
          <a:ln w="1260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" name="Freeform 44"/>
          <p:cNvSpPr/>
          <p:nvPr/>
        </p:nvSpPr>
        <p:spPr>
          <a:xfrm>
            <a:off x="4705920" y="4314960"/>
            <a:ext cx="2915280" cy="1570680"/>
          </a:xfrm>
          <a:custGeom>
            <a:avLst/>
            <a:gdLst>
              <a:gd name="textAreaLeft" fmla="*/ 0 w 2915280"/>
              <a:gd name="textAreaRight" fmla="*/ 2915640 w 2915280"/>
              <a:gd name="textAreaTop" fmla="*/ 0 h 1570680"/>
              <a:gd name="textAreaBottom" fmla="*/ 1571040 h 1570680"/>
              <a:gd name="GluePoint1X" fmla="*/ 759126 w 2031627"/>
              <a:gd name="GluePoint1Y" fmla="*/ 175 h 1094607"/>
              <a:gd name="GluePoint2X" fmla="*/ 1202563 w 2031627"/>
              <a:gd name="GluePoint2Y" fmla="*/ 233386 h 1094607"/>
              <a:gd name="GluePoint3X" fmla="*/ 1517075 w 2031627"/>
              <a:gd name="GluePoint3Y" fmla="*/ 223857 h 1094607"/>
              <a:gd name="GluePoint4X" fmla="*/ 1636027 w 2031627"/>
              <a:gd name="GluePoint4Y" fmla="*/ 467173 h 1094607"/>
              <a:gd name="GluePoint5X" fmla="*/ 1993043 w 2031627"/>
              <a:gd name="GluePoint5Y" fmla="*/ 605752 h 1094607"/>
              <a:gd name="GluePoint6X" fmla="*/ 1981034 w 2031627"/>
              <a:gd name="GluePoint6Y" fmla="*/ 927342 h 1094607"/>
              <a:gd name="GluePoint7X" fmla="*/ 1635570 w 2031627"/>
              <a:gd name="GluePoint7Y" fmla="*/ 1094607 h 1094607"/>
              <a:gd name="GluePoint8X" fmla="*/ 417697 w 2031627"/>
              <a:gd name="GluePoint8Y" fmla="*/ 1091009 h 1094607"/>
              <a:gd name="GluePoint9X" fmla="*/ 4450 w 2031627"/>
              <a:gd name="GluePoint9Y" fmla="*/ 817631 h 1094607"/>
              <a:gd name="GluePoint10X" fmla="*/ 298401 w 2031627"/>
              <a:gd name="GluePoint10Y" fmla="*/ 448930 h 1094607"/>
              <a:gd name="GluePoint11X" fmla="*/ 704111 w 2031627"/>
              <a:gd name="GluePoint11Y" fmla="*/ 3572 h 1094607"/>
              <a:gd name="GluePoint12X" fmla="*/ 759126 w 2031627"/>
              <a:gd name="GluePoint12Y" fmla="*/ 175 h 1094607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5202720" y="4453560"/>
            <a:ext cx="1292760" cy="1292760"/>
          </a:xfrm>
          <a:prstGeom prst="rect">
            <a:avLst/>
          </a:prstGeom>
          <a:solidFill>
            <a:schemeClr val="lt1">
              <a:lumMod val="85000"/>
            </a:schemeClr>
          </a:solidFill>
          <a:ln w="1260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Image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body"/>
          </p:nvPr>
        </p:nvSpPr>
        <p:spPr>
          <a:xfrm>
            <a:off x="1875600" y="1819080"/>
            <a:ext cx="9592920" cy="26456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Place Your Picture Here And Send To Back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0" y="1819080"/>
            <a:ext cx="1875240" cy="23896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9615240" y="4397040"/>
            <a:ext cx="1853280" cy="16700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7570800" y="4397040"/>
            <a:ext cx="1853280" cy="16700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Image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body"/>
          </p:nvPr>
        </p:nvSpPr>
        <p:spPr>
          <a:xfrm>
            <a:off x="733320" y="1792440"/>
            <a:ext cx="1799640" cy="1007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33320" y="2878560"/>
            <a:ext cx="1799640" cy="1007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33320" y="3964320"/>
            <a:ext cx="1799640" cy="1007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33320" y="5050080"/>
            <a:ext cx="1799640" cy="1007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Place 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Image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/>
        </p:nvSpPr>
        <p:spPr>
          <a:xfrm>
            <a:off x="9315720" y="3209400"/>
            <a:ext cx="2159640" cy="14396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body"/>
          </p:nvPr>
        </p:nvSpPr>
        <p:spPr>
          <a:xfrm>
            <a:off x="9315720" y="1773000"/>
            <a:ext cx="2159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Your Picture Here 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" name="Rectangle 3"/>
          <p:cNvSpPr/>
          <p:nvPr/>
        </p:nvSpPr>
        <p:spPr>
          <a:xfrm>
            <a:off x="7155720" y="4645800"/>
            <a:ext cx="2159640" cy="14396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315720" y="4645800"/>
            <a:ext cx="2159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Your Picture Here 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155720" y="3209400"/>
            <a:ext cx="2159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Your Picture Here 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7155720" y="1773000"/>
            <a:ext cx="2159640" cy="1439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26" name="Rectangle 7"/>
          <p:cNvSpPr/>
          <p:nvPr/>
        </p:nvSpPr>
        <p:spPr>
          <a:xfrm>
            <a:off x="4995360" y="3209400"/>
            <a:ext cx="2159640" cy="1439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995000" y="4645800"/>
            <a:ext cx="2159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Your Picture Here 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2835000" y="3209400"/>
            <a:ext cx="2159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1260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 Unicode MS"/>
              </a:rPr>
              <a:t>Your Picture Here 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" name="Rectangle 10"/>
          <p:cNvSpPr/>
          <p:nvPr/>
        </p:nvSpPr>
        <p:spPr>
          <a:xfrm>
            <a:off x="675000" y="3209400"/>
            <a:ext cx="2159640" cy="1439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30" name="PlaceHolder 6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Image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body"/>
          </p:nvPr>
        </p:nvSpPr>
        <p:spPr>
          <a:xfrm>
            <a:off x="6575760" y="1478520"/>
            <a:ext cx="2051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575760" y="3120480"/>
            <a:ext cx="2051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575760" y="4762800"/>
            <a:ext cx="2051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716320" y="3120480"/>
            <a:ext cx="1691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0500120" y="3120480"/>
            <a:ext cx="1691640" cy="1439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429080" y="1766520"/>
            <a:ext cx="2051640" cy="115164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Your Picture Here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7" name="Rectangle 7"/>
          <p:cNvSpPr/>
          <p:nvPr/>
        </p:nvSpPr>
        <p:spPr>
          <a:xfrm>
            <a:off x="0" y="3120480"/>
            <a:ext cx="6480720" cy="155016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38" name="Rectangle 8"/>
          <p:cNvSpPr/>
          <p:nvPr/>
        </p:nvSpPr>
        <p:spPr>
          <a:xfrm>
            <a:off x="4429080" y="2912760"/>
            <a:ext cx="2051640" cy="10764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39" name="Rectangle 9"/>
          <p:cNvSpPr/>
          <p:nvPr/>
        </p:nvSpPr>
        <p:spPr>
          <a:xfrm>
            <a:off x="6575760" y="2912760"/>
            <a:ext cx="2051640" cy="10764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40" name="Rectangle 10"/>
          <p:cNvSpPr/>
          <p:nvPr/>
        </p:nvSpPr>
        <p:spPr>
          <a:xfrm>
            <a:off x="6575760" y="4563360"/>
            <a:ext cx="2051640" cy="10764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41" name="Rectangle 11"/>
          <p:cNvSpPr/>
          <p:nvPr/>
        </p:nvSpPr>
        <p:spPr>
          <a:xfrm>
            <a:off x="6575760" y="6202800"/>
            <a:ext cx="2051640" cy="10764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42" name="Rectangle 12"/>
          <p:cNvSpPr/>
          <p:nvPr/>
        </p:nvSpPr>
        <p:spPr>
          <a:xfrm>
            <a:off x="8717760" y="4563360"/>
            <a:ext cx="1691640" cy="10764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43" name="Rectangle 13"/>
          <p:cNvSpPr/>
          <p:nvPr/>
        </p:nvSpPr>
        <p:spPr>
          <a:xfrm>
            <a:off x="10500120" y="4563360"/>
            <a:ext cx="1691640" cy="10764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en-US" sz="5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 Unicode MS"/>
              </a:rPr>
              <a:t>BASIC LAYOUT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Image slide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65610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 Unicode MS"/>
              </a:rPr>
              <a:t>Your Picture Here And Send To Back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241"/>
              </a:spcBef>
              <a:buNone/>
              <a:tabLst>
                <a:tab algn="l" pos="0"/>
              </a:tabLst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4"/>
          <p:cNvSpPr/>
          <p:nvPr/>
        </p:nvSpPr>
        <p:spPr>
          <a:xfrm>
            <a:off x="0" y="0"/>
            <a:ext cx="8641440" cy="6857640"/>
          </a:xfrm>
          <a:custGeom>
            <a:avLst/>
            <a:gdLst>
              <a:gd name="textAreaLeft" fmla="*/ 0 w 8641440"/>
              <a:gd name="textAreaRight" fmla="*/ 8641800 w 8641440"/>
              <a:gd name="textAreaTop" fmla="*/ 0 h 6857640"/>
              <a:gd name="textAreaBottom" fmla="*/ 6858000 h 6857640"/>
              <a:gd name="GluePoint1X" fmla="*/ 0 w 8641787"/>
              <a:gd name="GluePoint1Y" fmla="*/ 0 h 6858000"/>
              <a:gd name="GluePoint2X" fmla="*/ 6012887 w 8641787"/>
              <a:gd name="GluePoint2Y" fmla="*/ 0 h 6858000"/>
              <a:gd name="GluePoint3X" fmla="*/ 8641787 w 8641787"/>
              <a:gd name="GluePoint3Y" fmla="*/ 6858000 h 6858000"/>
              <a:gd name="GluePoint4X" fmla="*/ 0 w 8641787"/>
              <a:gd name="GluePoint4Y" fmla="*/ 6858000 h 6858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8641787" h="6858000">
                <a:moveTo>
                  <a:pt x="0" y="0"/>
                </a:moveTo>
                <a:lnTo>
                  <a:pt x="6012887" y="0"/>
                </a:lnTo>
                <a:lnTo>
                  <a:pt x="8641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65" name="Freeform: Shape 9"/>
          <p:cNvSpPr/>
          <p:nvPr/>
        </p:nvSpPr>
        <p:spPr>
          <a:xfrm rot="20331000">
            <a:off x="7416000" y="-292680"/>
            <a:ext cx="234360" cy="7444080"/>
          </a:xfrm>
          <a:custGeom>
            <a:avLst/>
            <a:gdLst>
              <a:gd name="textAreaLeft" fmla="*/ 0 w 234360"/>
              <a:gd name="textAreaRight" fmla="*/ 234720 w 234360"/>
              <a:gd name="textAreaTop" fmla="*/ 0 h 7444080"/>
              <a:gd name="textAreaBottom" fmla="*/ 7444440 h 7444080"/>
              <a:gd name="GluePoint1X" fmla="*/ 0 w 234813"/>
              <a:gd name="GluePoint1Y" fmla="*/ 0 h 7444430"/>
              <a:gd name="GluePoint2X" fmla="*/ 234813 w 234813"/>
              <a:gd name="GluePoint2Y" fmla="*/ 90866 h 7444430"/>
              <a:gd name="GluePoint3X" fmla="*/ 234813 w 234813"/>
              <a:gd name="GluePoint3Y" fmla="*/ 7444430 h 7444430"/>
              <a:gd name="GluePoint4X" fmla="*/ 0 w 234813"/>
              <a:gd name="GluePoint4Y" fmla="*/ 7353565 h 744443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66" name="Freeform: Shape 12"/>
          <p:cNvSpPr/>
          <p:nvPr/>
        </p:nvSpPr>
        <p:spPr>
          <a:xfrm rot="20331000">
            <a:off x="8019720" y="-134280"/>
            <a:ext cx="234360" cy="2739240"/>
          </a:xfrm>
          <a:custGeom>
            <a:avLst/>
            <a:gdLst>
              <a:gd name="textAreaLeft" fmla="*/ 0 w 234360"/>
              <a:gd name="textAreaRight" fmla="*/ 234720 w 234360"/>
              <a:gd name="textAreaTop" fmla="*/ 0 h 2739240"/>
              <a:gd name="textAreaBottom" fmla="*/ 2739600 h 2739240"/>
              <a:gd name="GluePoint1X" fmla="*/ 0 w 234813"/>
              <a:gd name="GluePoint1Y" fmla="*/ 0 h 2739613"/>
              <a:gd name="GluePoint2X" fmla="*/ 234813 w 234813"/>
              <a:gd name="GluePoint2Y" fmla="*/ 90866 h 2739613"/>
              <a:gd name="GluePoint3X" fmla="*/ 234813 w 234813"/>
              <a:gd name="GluePoint3Y" fmla="*/ 2739613 h 2739613"/>
              <a:gd name="GluePoint4X" fmla="*/ 0 w 234813"/>
              <a:gd name="GluePoint4Y" fmla="*/ 2648748 h 273961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67" name="Freeform: Shape 13"/>
          <p:cNvSpPr/>
          <p:nvPr/>
        </p:nvSpPr>
        <p:spPr>
          <a:xfrm flipH="1" flipV="1" rot="20331000">
            <a:off x="10369080" y="4251960"/>
            <a:ext cx="234360" cy="2739600"/>
          </a:xfrm>
          <a:custGeom>
            <a:avLst/>
            <a:gdLst>
              <a:gd name="textAreaLeft" fmla="*/ -360 w 234360"/>
              <a:gd name="textAreaRight" fmla="*/ 234360 w 234360"/>
              <a:gd name="textAreaTop" fmla="*/ 360 h 2739600"/>
              <a:gd name="textAreaBottom" fmla="*/ 2740320 h 2739600"/>
              <a:gd name="GluePoint1X" fmla="*/ 0 w 234813"/>
              <a:gd name="GluePoint1Y" fmla="*/ 0 h 2739613"/>
              <a:gd name="GluePoint2X" fmla="*/ 234813 w 234813"/>
              <a:gd name="GluePoint2Y" fmla="*/ 90866 h 2739613"/>
              <a:gd name="GluePoint3X" fmla="*/ 234813 w 234813"/>
              <a:gd name="GluePoint3Y" fmla="*/ 2739613 h 2739613"/>
              <a:gd name="GluePoint4X" fmla="*/ 0 w 234813"/>
              <a:gd name="GluePoint4Y" fmla="*/ 2648748 h 273961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1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tel:+359882443284" TargetMode="External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1.png"/><Relationship Id="rId3" Type="http://schemas.openxmlformats.org/officeDocument/2006/relationships/image" Target="../media/image11.png"/><Relationship Id="rId4" Type="http://schemas.openxmlformats.org/officeDocument/2006/relationships/image" Target="../media/image11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3" Type="http://schemas.openxmlformats.org/officeDocument/2006/relationships/image" Target="../media/image13.w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0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2"/>
          <p:cNvSpPr/>
          <p:nvPr/>
        </p:nvSpPr>
        <p:spPr>
          <a:xfrm>
            <a:off x="7267680" y="0"/>
            <a:ext cx="4512600" cy="6857640"/>
          </a:xfrm>
          <a:prstGeom prst="rect">
            <a:avLst/>
          </a:prstGeom>
          <a:gradFill rotWithShape="0">
            <a:gsLst>
              <a:gs pos="0">
                <a:srgbClr val="a9cde8"/>
              </a:gs>
              <a:gs pos="46000">
                <a:srgbClr val="3589c9"/>
              </a:gs>
              <a:gs pos="100000">
                <a:srgbClr val="1e4e72"/>
              </a:gs>
            </a:gsLst>
            <a:path path="circle">
              <a:fillToRect l="0" t="0"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69" name="Picture 18"/>
          <p:cNvPicPr/>
          <p:nvPr/>
        </p:nvPicPr>
        <p:blipFill>
          <a:blip r:embed="rId1"/>
          <a:stretch/>
        </p:blipFill>
        <p:spPr>
          <a:xfrm>
            <a:off x="7124400" y="1701000"/>
            <a:ext cx="4799160" cy="280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TextBox 35"/>
          <p:cNvSpPr/>
          <p:nvPr/>
        </p:nvSpPr>
        <p:spPr>
          <a:xfrm>
            <a:off x="7740000" y="6554160"/>
            <a:ext cx="378000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https://www.berkutsystem.com/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1" name=""/>
          <p:cNvPicPr/>
          <p:nvPr/>
        </p:nvPicPr>
        <p:blipFill>
          <a:blip r:embed="rId2"/>
          <a:stretch/>
        </p:blipFill>
        <p:spPr>
          <a:xfrm>
            <a:off x="2520000" y="1800000"/>
            <a:ext cx="4140000" cy="276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39"/>
          <p:cNvSpPr/>
          <p:nvPr/>
        </p:nvSpPr>
        <p:spPr>
          <a:xfrm>
            <a:off x="104760" y="1753560"/>
            <a:ext cx="6324840" cy="1222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92500" lnSpcReduction="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Пълно портфолио от компоненти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7" name="Rectangle 22"/>
          <p:cNvSpPr/>
          <p:nvPr/>
        </p:nvSpPr>
        <p:spPr>
          <a:xfrm>
            <a:off x="0" y="1648440"/>
            <a:ext cx="6324840" cy="1222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58" name="Oval 23"/>
          <p:cNvSpPr/>
          <p:nvPr/>
        </p:nvSpPr>
        <p:spPr>
          <a:xfrm>
            <a:off x="609480" y="338904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59" name="TextBox 24"/>
          <p:cNvSpPr/>
          <p:nvPr/>
        </p:nvSpPr>
        <p:spPr>
          <a:xfrm>
            <a:off x="1084680" y="3281400"/>
            <a:ext cx="492912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ДЕТЕКЦИЯ</a:t>
            </a: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Прецизни оптично-димни датчици, включително варианти с интегрирана сирена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0" name="Oval 26"/>
          <p:cNvSpPr/>
          <p:nvPr/>
        </p:nvSpPr>
        <p:spPr>
          <a:xfrm>
            <a:off x="609480" y="474588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61" name="TextBox 27"/>
          <p:cNvSpPr/>
          <p:nvPr/>
        </p:nvSpPr>
        <p:spPr>
          <a:xfrm>
            <a:off x="1084680" y="4643640"/>
            <a:ext cx="474876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ИЗВЕСТЯВАНЕ</a:t>
            </a: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Ръчни пожароизвестителни бутони и изнесени светлинни индикатори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" name="Oval 29"/>
          <p:cNvSpPr/>
          <p:nvPr/>
        </p:nvSpPr>
        <p:spPr>
          <a:xfrm>
            <a:off x="609480" y="607212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63" name="TextBox 30"/>
          <p:cNvSpPr/>
          <p:nvPr/>
        </p:nvSpPr>
        <p:spPr>
          <a:xfrm>
            <a:off x="1084680" y="5964480"/>
            <a:ext cx="474876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УПРАВЛЕНИЕ И КОМУНИКАЦИЯ</a:t>
            </a: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Входно-изходни модули, системни координатори и адресни повторители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64" name="Picture 37"/>
          <p:cNvPicPr/>
          <p:nvPr/>
        </p:nvPicPr>
        <p:blipFill>
          <a:blip r:embed="rId1"/>
          <a:stretch/>
        </p:blipFill>
        <p:spPr>
          <a:xfrm>
            <a:off x="1233000" y="1795320"/>
            <a:ext cx="3672360" cy="96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Picture 31"/>
          <p:cNvPicPr/>
          <p:nvPr/>
        </p:nvPicPr>
        <p:blipFill>
          <a:blip r:embed="rId2"/>
          <a:stretch/>
        </p:blipFill>
        <p:spPr>
          <a:xfrm>
            <a:off x="6110280" y="5691240"/>
            <a:ext cx="1077480" cy="107748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pic>
        <p:nvPicPr>
          <p:cNvPr id="166" name="Picture 34"/>
          <p:cNvPicPr/>
          <p:nvPr/>
        </p:nvPicPr>
        <p:blipFill>
          <a:blip r:embed="rId3"/>
          <a:stretch/>
        </p:blipFill>
        <p:spPr>
          <a:xfrm>
            <a:off x="8384400" y="5691240"/>
            <a:ext cx="1077480" cy="107748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pic>
        <p:nvPicPr>
          <p:cNvPr id="167" name="Picture 35"/>
          <p:cNvPicPr/>
          <p:nvPr/>
        </p:nvPicPr>
        <p:blipFill>
          <a:blip r:embed="rId4"/>
          <a:stretch/>
        </p:blipFill>
        <p:spPr>
          <a:xfrm>
            <a:off x="10740600" y="5691240"/>
            <a:ext cx="1077480" cy="107748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pic>
        <p:nvPicPr>
          <p:cNvPr id="168" name="Picture 36"/>
          <p:cNvPicPr/>
          <p:nvPr/>
        </p:nvPicPr>
        <p:blipFill>
          <a:blip r:embed="rId5"/>
          <a:stretch/>
        </p:blipFill>
        <p:spPr>
          <a:xfrm>
            <a:off x="7188120" y="4422600"/>
            <a:ext cx="1077480" cy="107748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pic>
        <p:nvPicPr>
          <p:cNvPr id="169" name="Picture 38"/>
          <p:cNvPicPr/>
          <p:nvPr/>
        </p:nvPicPr>
        <p:blipFill>
          <a:blip r:embed="rId6"/>
          <a:stretch/>
        </p:blipFill>
        <p:spPr>
          <a:xfrm>
            <a:off x="9568440" y="4422600"/>
            <a:ext cx="1077480" cy="107748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pic>
        <p:nvPicPr>
          <p:cNvPr id="170" name="Picture 42"/>
          <p:cNvPicPr/>
          <p:nvPr/>
        </p:nvPicPr>
        <p:blipFill>
          <a:blip r:embed="rId7"/>
          <a:stretch/>
        </p:blipFill>
        <p:spPr>
          <a:xfrm>
            <a:off x="8325720" y="3065760"/>
            <a:ext cx="1077480" cy="107748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7"/>
          <p:cNvSpPr/>
          <p:nvPr/>
        </p:nvSpPr>
        <p:spPr>
          <a:xfrm>
            <a:off x="7591320" y="5525640"/>
            <a:ext cx="3648240" cy="784440"/>
          </a:xfrm>
          <a:prstGeom prst="rect">
            <a:avLst/>
          </a:prstGeom>
          <a:noFill/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 defTabSz="914400">
              <a:lnSpc>
                <a:spcPct val="100000"/>
              </a:lnSpc>
            </a:pPr>
            <a:r>
              <a:rPr lang="en-US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C2-RF</a:t>
            </a:r>
            <a:endParaRPr lang="en-GB" sz="45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172" name="그룹 2"/>
          <p:cNvGrpSpPr/>
          <p:nvPr/>
        </p:nvGrpSpPr>
        <p:grpSpPr>
          <a:xfrm>
            <a:off x="691560" y="462240"/>
            <a:ext cx="6640200" cy="2564640"/>
            <a:chOff x="691560" y="462240"/>
            <a:chExt cx="6640200" cy="2564640"/>
          </a:xfrm>
        </p:grpSpPr>
        <p:sp>
          <p:nvSpPr>
            <p:cNvPr id="173" name="TextBox 12"/>
            <p:cNvSpPr/>
            <p:nvPr/>
          </p:nvSpPr>
          <p:spPr>
            <a:xfrm>
              <a:off x="691560" y="903600"/>
              <a:ext cx="6640200" cy="2123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RF разширител за конвенционална пожароизвестителна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линия захранван от пожароизвестителната линия</a:t>
              </a:r>
              <a:br>
                <a:rPr sz="1200"/>
              </a:br>
              <a:br>
                <a:rPr sz="1200"/>
              </a:b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Създава безжична мрежа с до 64 адресни устройства;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Радиообхват до 700 m в открито пространство;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Съвместимост с всички видове пожароизвестителни и охранителни централи;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Захранване от пожароизвестителната линия;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Контрол на състоянието на мрежата за неизправност;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Бутони и индикация за работните състояния;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Дистанционно управлени чрез мобилно приложение, 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 Незабавна реакция на сигнал за аларма.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4" name="TextBox 13"/>
            <p:cNvSpPr/>
            <p:nvPr/>
          </p:nvSpPr>
          <p:spPr>
            <a:xfrm>
              <a:off x="691560" y="462240"/>
              <a:ext cx="6640200" cy="33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lang="bg-BG" sz="1600" b="1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Спецификация</a:t>
              </a:r>
              <a:endParaRPr lang="en-GB" sz="16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75" name="Picture Placeholder 3"/>
          <p:cNvSpPr/>
          <p:nvPr/>
        </p:nvSpPr>
        <p:spPr>
          <a:xfrm>
            <a:off x="7419960" y="0"/>
            <a:ext cx="4771440" cy="4686120"/>
          </a:xfrm>
          <a:custGeom>
            <a:avLst/>
            <a:gdLst>
              <a:gd name="textAreaLeft" fmla="*/ 0 w 4771440"/>
              <a:gd name="textAreaRight" fmla="*/ 4771800 w 4771440"/>
              <a:gd name="textAreaTop" fmla="*/ 0 h 4686120"/>
              <a:gd name="textAreaBottom" fmla="*/ 4686480 h 4686120"/>
              <a:gd name="GluePoint1X" fmla="*/ 0 w 12192000"/>
              <a:gd name="GluePoint1Y" fmla="*/ 0 h 6561423"/>
              <a:gd name="GluePoint2X" fmla="*/ 12192000 w 12192000"/>
              <a:gd name="GluePoint2Y" fmla="*/ 0 h 6561423"/>
              <a:gd name="GluePoint3X" fmla="*/ 12192000 w 12192000"/>
              <a:gd name="GluePoint3Y" fmla="*/ 2455328 h 6561423"/>
              <a:gd name="GluePoint4X" fmla="*/ 9675392 w 12192000"/>
              <a:gd name="GluePoint4Y" fmla="*/ 3302886 h 6561423"/>
              <a:gd name="GluePoint5X" fmla="*/ 10157317 w 12192000"/>
              <a:gd name="GluePoint5Y" fmla="*/ 4390513 h 6561423"/>
              <a:gd name="GluePoint6X" fmla="*/ 8230254 w 12192000"/>
              <a:gd name="GluePoint6Y" fmla="*/ 3789588 h 6561423"/>
              <a:gd name="GluePoint7X" fmla="*/ 0 w 12192000"/>
              <a:gd name="GluePoint7Y" fmla="*/ 6561423 h 656142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Box 7"/>
          <p:cNvSpPr/>
          <p:nvPr/>
        </p:nvSpPr>
        <p:spPr>
          <a:xfrm>
            <a:off x="5317560" y="264600"/>
            <a:ext cx="3280320" cy="784440"/>
          </a:xfrm>
          <a:prstGeom prst="rect">
            <a:avLst/>
          </a:prstGeom>
          <a:noFill/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457200" algn="r" defTabSz="914400">
              <a:lnSpc>
                <a:spcPct val="100000"/>
              </a:lnSpc>
            </a:pPr>
            <a:r>
              <a:rPr lang="en-US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G1</a:t>
            </a:r>
            <a:endParaRPr lang="en-GB" sz="45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177" name="Straight Arrow Connector 9"/>
          <p:cNvCxnSpPr/>
          <p:nvPr/>
        </p:nvCxnSpPr>
        <p:spPr>
          <a:xfrm flipH="1">
            <a:off x="8375400" y="5080680"/>
            <a:ext cx="1463400" cy="360"/>
          </a:xfrm>
          <a:prstGeom prst="straightConnector1">
            <a:avLst/>
          </a:prstGeom>
          <a:ln w="15875">
            <a:solidFill>
              <a:srgbClr val="3282be"/>
            </a:solidFill>
            <a:tailEnd len="med" type="oval" w="med"/>
          </a:ln>
        </p:spPr>
      </p:cxnSp>
      <p:sp>
        <p:nvSpPr>
          <p:cNvPr id="178" name="Picture Placeholder 5"/>
          <p:cNvSpPr/>
          <p:nvPr/>
        </p:nvSpPr>
        <p:spPr>
          <a:xfrm>
            <a:off x="0" y="0"/>
            <a:ext cx="3704400" cy="3704400"/>
          </a:xfrm>
          <a:custGeom>
            <a:avLst/>
            <a:gdLst>
              <a:gd name="textAreaLeft" fmla="*/ 0 w 3704400"/>
              <a:gd name="textAreaRight" fmla="*/ 3704760 w 3704400"/>
              <a:gd name="textAreaTop" fmla="*/ 0 h 3704400"/>
              <a:gd name="textAreaBottom" fmla="*/ 3704760 h 3704400"/>
              <a:gd name="GluePoint1X" fmla="*/ 0 w 12192000"/>
              <a:gd name="GluePoint1Y" fmla="*/ 0 h 6561423"/>
              <a:gd name="GluePoint2X" fmla="*/ 12192000 w 12192000"/>
              <a:gd name="GluePoint2Y" fmla="*/ 0 h 6561423"/>
              <a:gd name="GluePoint3X" fmla="*/ 12192000 w 12192000"/>
              <a:gd name="GluePoint3Y" fmla="*/ 2455328 h 6561423"/>
              <a:gd name="GluePoint4X" fmla="*/ 9675392 w 12192000"/>
              <a:gd name="GluePoint4Y" fmla="*/ 3302886 h 6561423"/>
              <a:gd name="GluePoint5X" fmla="*/ 10157317 w 12192000"/>
              <a:gd name="GluePoint5Y" fmla="*/ 4390513 h 6561423"/>
              <a:gd name="GluePoint6X" fmla="*/ 8230254 w 12192000"/>
              <a:gd name="GluePoint6Y" fmla="*/ 3789588 h 6561423"/>
              <a:gd name="GluePoint7X" fmla="*/ 0 w 12192000"/>
              <a:gd name="GluePoint7Y" fmla="*/ 6561423 h 656142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TextBox 14"/>
          <p:cNvSpPr/>
          <p:nvPr/>
        </p:nvSpPr>
        <p:spPr>
          <a:xfrm>
            <a:off x="8962200" y="6285600"/>
            <a:ext cx="316800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br>
              <a:rPr sz="1200"/>
            </a:br>
            <a:r>
              <a:rPr lang="bg-BG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Корпус за комуникационен модул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0" name="TextBox 15"/>
          <p:cNvSpPr/>
          <p:nvPr/>
        </p:nvSpPr>
        <p:spPr>
          <a:xfrm>
            <a:off x="3975120" y="418320"/>
            <a:ext cx="6699600" cy="126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Основни характеристики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200"/>
            </a:br>
            <a:r>
              <a:rPr lang="bg-BG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Гейтуей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Осигурява предаването на събитията от координатора към клиентски устройства (таблет, мобилен телефон) посредством Wi-Fi свързност.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1" name="Picture Placeholder 5"/>
          <p:cNvSpPr/>
          <p:nvPr/>
        </p:nvSpPr>
        <p:spPr>
          <a:xfrm>
            <a:off x="8487360" y="2965680"/>
            <a:ext cx="3704400" cy="3704400"/>
          </a:xfrm>
          <a:custGeom>
            <a:avLst/>
            <a:gdLst>
              <a:gd name="textAreaLeft" fmla="*/ 0 w 3704400"/>
              <a:gd name="textAreaRight" fmla="*/ 3704760 w 3704400"/>
              <a:gd name="textAreaTop" fmla="*/ 0 h 3704400"/>
              <a:gd name="textAreaBottom" fmla="*/ 3704760 h 3704400"/>
              <a:gd name="GluePoint1X" fmla="*/ 0 w 12192000"/>
              <a:gd name="GluePoint1Y" fmla="*/ 0 h 6561423"/>
              <a:gd name="GluePoint2X" fmla="*/ 12192000 w 12192000"/>
              <a:gd name="GluePoint2Y" fmla="*/ 0 h 6561423"/>
              <a:gd name="GluePoint3X" fmla="*/ 12192000 w 12192000"/>
              <a:gd name="GluePoint3Y" fmla="*/ 2455328 h 6561423"/>
              <a:gd name="GluePoint4X" fmla="*/ 9675392 w 12192000"/>
              <a:gd name="GluePoint4Y" fmla="*/ 3302886 h 6561423"/>
              <a:gd name="GluePoint5X" fmla="*/ 10157317 w 12192000"/>
              <a:gd name="GluePoint5Y" fmla="*/ 4390513 h 6561423"/>
              <a:gd name="GluePoint6X" fmla="*/ 8230254 w 12192000"/>
              <a:gd name="GluePoint6Y" fmla="*/ 3789588 h 6561423"/>
              <a:gd name="GluePoint7X" fmla="*/ 0 w 12192000"/>
              <a:gd name="GluePoint7Y" fmla="*/ 6561423 h 656142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7"/>
          <p:cNvSpPr/>
          <p:nvPr/>
        </p:nvSpPr>
        <p:spPr>
          <a:xfrm>
            <a:off x="4803480" y="138600"/>
            <a:ext cx="6059520" cy="1477080"/>
          </a:xfrm>
          <a:prstGeom prst="rect">
            <a:avLst/>
          </a:prstGeom>
          <a:noFill/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 defTabSz="914400">
              <a:lnSpc>
                <a:spcPct val="100000"/>
              </a:lnSpc>
            </a:pPr>
            <a:r>
              <a:rPr lang="en-US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s-smoke-rf</a:t>
            </a:r>
            <a:r>
              <a:rPr lang="bg-BG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 / </a:t>
            </a:r>
            <a:endParaRPr lang="en-GB" sz="45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en-US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s-smoke-rf - S</a:t>
            </a:r>
            <a:endParaRPr lang="en-GB" sz="45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183" name="Straight Arrow Connector 9"/>
          <p:cNvCxnSpPr/>
          <p:nvPr/>
        </p:nvCxnSpPr>
        <p:spPr>
          <a:xfrm flipH="1">
            <a:off x="8375400" y="5080680"/>
            <a:ext cx="1463400" cy="360"/>
          </a:xfrm>
          <a:prstGeom prst="straightConnector1">
            <a:avLst/>
          </a:prstGeom>
          <a:ln w="15875">
            <a:solidFill>
              <a:srgbClr val="3282be"/>
            </a:solidFill>
            <a:tailEnd len="med" type="oval" w="med"/>
          </a:ln>
        </p:spPr>
      </p:cxnSp>
      <p:grpSp>
        <p:nvGrpSpPr>
          <p:cNvPr id="184" name="그룹 2"/>
          <p:cNvGrpSpPr/>
          <p:nvPr/>
        </p:nvGrpSpPr>
        <p:grpSpPr>
          <a:xfrm>
            <a:off x="-1757520" y="3941640"/>
            <a:ext cx="13677120" cy="2269440"/>
            <a:chOff x="-1757520" y="3941640"/>
            <a:chExt cx="13677120" cy="2269440"/>
          </a:xfrm>
        </p:grpSpPr>
        <p:sp>
          <p:nvSpPr>
            <p:cNvPr id="185" name="TextBox 12"/>
            <p:cNvSpPr/>
            <p:nvPr/>
          </p:nvSpPr>
          <p:spPr>
            <a:xfrm>
              <a:off x="6543720" y="4272480"/>
              <a:ext cx="5375880" cy="1938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r" defTabSz="914400">
                <a:lnSpc>
                  <a:spcPct val="100000"/>
                </a:lnSpc>
              </a:pP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Радио честота: 868 MHz (&lt;1% работен цикъл)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Тип на батерията: Затворена, Литиева, AA, 3V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Консумация: ≤ 12µА в дежурен режим; ≤ 90mА в режим аларма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Работна температура: 0ºC до +55ºC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Работна влажност: &lt;93% RH при 40ºC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Ниво на звук при аларма: &gt;85dB на разстояние 3м.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Размери: φ80 x 48мм.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●</a:t>
              </a:r>
              <a:r>
                <a:rPr lang="en-US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 </a:t>
              </a:r>
              <a:r>
                <a:rPr lang="ru-RU" sz="1200" b="0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Сертификати: EN 54</a:t>
              </a:r>
              <a:endParaRPr lang="en-GB" sz="12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6" name="TextBox 13"/>
            <p:cNvSpPr/>
            <p:nvPr/>
          </p:nvSpPr>
          <p:spPr>
            <a:xfrm>
              <a:off x="-1757520" y="3941640"/>
              <a:ext cx="5007600" cy="33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lang="bg-BG" sz="1600" b="1" u="none" strike="noStrike">
                  <a:solidFill>
                    <a:schemeClr val="lt1"/>
                  </a:solidFill>
                  <a:effectLst/>
                  <a:uFillTx/>
                  <a:latin typeface="Montserrat"/>
                  <a:ea typeface="Arial Unicode MS"/>
                </a:rPr>
                <a:t>Основни характеристики</a:t>
              </a:r>
              <a:endParaRPr lang="en-GB" sz="16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7" name="Picture Placeholder 6"/>
          <p:cNvSpPr/>
          <p:nvPr/>
        </p:nvSpPr>
        <p:spPr>
          <a:xfrm>
            <a:off x="0" y="0"/>
            <a:ext cx="4081320" cy="4081320"/>
          </a:xfrm>
          <a:custGeom>
            <a:avLst/>
            <a:gdLst>
              <a:gd name="textAreaLeft" fmla="*/ 0 w 4081320"/>
              <a:gd name="textAreaRight" fmla="*/ 4081680 w 4081320"/>
              <a:gd name="textAreaTop" fmla="*/ 0 h 4081320"/>
              <a:gd name="textAreaBottom" fmla="*/ 4081680 h 4081320"/>
              <a:gd name="GluePoint1X" fmla="*/ 0 w 12192000"/>
              <a:gd name="GluePoint1Y" fmla="*/ 0 h 6561423"/>
              <a:gd name="GluePoint2X" fmla="*/ 12192000 w 12192000"/>
              <a:gd name="GluePoint2Y" fmla="*/ 0 h 6561423"/>
              <a:gd name="GluePoint3X" fmla="*/ 12192000 w 12192000"/>
              <a:gd name="GluePoint3Y" fmla="*/ 2455328 h 6561423"/>
              <a:gd name="GluePoint4X" fmla="*/ 9675392 w 12192000"/>
              <a:gd name="GluePoint4Y" fmla="*/ 3302886 h 6561423"/>
              <a:gd name="GluePoint5X" fmla="*/ 10157317 w 12192000"/>
              <a:gd name="GluePoint5Y" fmla="*/ 4390513 h 6561423"/>
              <a:gd name="GluePoint6X" fmla="*/ 8230254 w 12192000"/>
              <a:gd name="GluePoint6Y" fmla="*/ 3789588 h 6561423"/>
              <a:gd name="GluePoint7X" fmla="*/ 0 w 12192000"/>
              <a:gd name="GluePoint7Y" fmla="*/ 6561423 h 656142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TextBox 15"/>
          <p:cNvSpPr/>
          <p:nvPr/>
        </p:nvSpPr>
        <p:spPr>
          <a:xfrm>
            <a:off x="271800" y="4411080"/>
            <a:ext cx="523368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Безжичен Оптично-димен детектор</a:t>
            </a:r>
            <a:r>
              <a:rPr lang="en-US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 / </a:t>
            </a:r>
            <a:r>
              <a:rPr lang="bg-BG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Сирена с вграден димен детектор</a:t>
            </a:r>
            <a:br>
              <a:rPr sz="1200"/>
            </a:b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Радиообхват до 700 m в открито пространство;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Вградена литиева батерия, позволяваща 10 години непрекъсната експлоатация; 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Автоматично включване на захранването  при прикрепване към основата;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Автоматично ресетиране на камерата при намалени нива на дим;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Тестови бутон;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Автоматична компенсация на замърсяването на камерата,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9" name="TextBox 16"/>
          <p:cNvSpPr/>
          <p:nvPr/>
        </p:nvSpPr>
        <p:spPr>
          <a:xfrm>
            <a:off x="6912000" y="3864960"/>
            <a:ext cx="500760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Спецификация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7"/>
          <p:cNvSpPr/>
          <p:nvPr/>
        </p:nvSpPr>
        <p:spPr>
          <a:xfrm>
            <a:off x="401400" y="5724000"/>
            <a:ext cx="2091960" cy="784440"/>
          </a:xfrm>
          <a:prstGeom prst="rect">
            <a:avLst/>
          </a:prstGeom>
          <a:noFill/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457200" algn="r" defTabSz="914400">
              <a:lnSpc>
                <a:spcPct val="100000"/>
              </a:lnSpc>
            </a:pPr>
            <a:r>
              <a:rPr lang="en-US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MCP</a:t>
            </a:r>
            <a:endParaRPr lang="en-GB" sz="45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191" name="Straight Arrow Connector 9"/>
          <p:cNvCxnSpPr/>
          <p:nvPr/>
        </p:nvCxnSpPr>
        <p:spPr>
          <a:xfrm flipH="1">
            <a:off x="8375400" y="5080680"/>
            <a:ext cx="1463400" cy="360"/>
          </a:xfrm>
          <a:prstGeom prst="straightConnector1">
            <a:avLst/>
          </a:prstGeom>
          <a:ln w="15875">
            <a:solidFill>
              <a:srgbClr val="3282be"/>
            </a:solidFill>
            <a:tailEnd len="med" type="oval" w="med"/>
          </a:ln>
        </p:spPr>
      </p:cxnSp>
      <p:sp>
        <p:nvSpPr>
          <p:cNvPr id="192" name="Picture Placeholder 5"/>
          <p:cNvSpPr/>
          <p:nvPr/>
        </p:nvSpPr>
        <p:spPr>
          <a:xfrm>
            <a:off x="0" y="0"/>
            <a:ext cx="3466800" cy="3466800"/>
          </a:xfrm>
          <a:custGeom>
            <a:avLst/>
            <a:gdLst>
              <a:gd name="textAreaLeft" fmla="*/ 0 w 3466800"/>
              <a:gd name="textAreaRight" fmla="*/ 3467160 w 3466800"/>
              <a:gd name="textAreaTop" fmla="*/ 0 h 3466800"/>
              <a:gd name="textAreaBottom" fmla="*/ 3467160 h 3466800"/>
              <a:gd name="GluePoint1X" fmla="*/ 0 w 12192000"/>
              <a:gd name="GluePoint1Y" fmla="*/ 0 h 6561423"/>
              <a:gd name="GluePoint2X" fmla="*/ 12192000 w 12192000"/>
              <a:gd name="GluePoint2Y" fmla="*/ 0 h 6561423"/>
              <a:gd name="GluePoint3X" fmla="*/ 12192000 w 12192000"/>
              <a:gd name="GluePoint3Y" fmla="*/ 2455328 h 6561423"/>
              <a:gd name="GluePoint4X" fmla="*/ 9675392 w 12192000"/>
              <a:gd name="GluePoint4Y" fmla="*/ 3302886 h 6561423"/>
              <a:gd name="GluePoint5X" fmla="*/ 10157317 w 12192000"/>
              <a:gd name="GluePoint5Y" fmla="*/ 4390513 h 6561423"/>
              <a:gd name="GluePoint6X" fmla="*/ 8230254 w 12192000"/>
              <a:gd name="GluePoint6Y" fmla="*/ 3789588 h 6561423"/>
              <a:gd name="GluePoint7X" fmla="*/ 0 w 12192000"/>
              <a:gd name="GluePoint7Y" fmla="*/ 6561423 h 656142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TextBox 14"/>
          <p:cNvSpPr/>
          <p:nvPr/>
        </p:nvSpPr>
        <p:spPr>
          <a:xfrm>
            <a:off x="6711840" y="3649680"/>
            <a:ext cx="5296320" cy="126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Спецификация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Радио честота: 868 MHz (&lt;1% работен цикъл)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Тип на батерията: Затворена, Литиева, AA, 3V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Работна температура: 0ºC до +55ºC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Работна влажност: &lt;93% RH при 40ºC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4" name="TextBox 15"/>
          <p:cNvSpPr/>
          <p:nvPr/>
        </p:nvSpPr>
        <p:spPr>
          <a:xfrm>
            <a:off x="3682080" y="341640"/>
            <a:ext cx="6699600" cy="16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Основни характеристики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Ръчен пожароизвестител с вградено входно  устройство тип IM-RFD</a:t>
            </a:r>
            <a:br>
              <a:rPr sz="1200"/>
            </a:b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Радиообхват до 700 m в открито пространство; 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Захранване от вградена литиева батерия, осигуряваща 10 години непрекъсната експлоатация;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Бутон и индикация за работните състояния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Box 7"/>
          <p:cNvSpPr/>
          <p:nvPr/>
        </p:nvSpPr>
        <p:spPr>
          <a:xfrm>
            <a:off x="401400" y="5724000"/>
            <a:ext cx="3203280" cy="784440"/>
          </a:xfrm>
          <a:prstGeom prst="rect">
            <a:avLst/>
          </a:prstGeom>
          <a:noFill/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457200" algn="r" defTabSz="914400">
              <a:lnSpc>
                <a:spcPct val="100000"/>
              </a:lnSpc>
            </a:pPr>
            <a:r>
              <a:rPr lang="en-US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RI-RFD</a:t>
            </a:r>
            <a:endParaRPr lang="en-GB" sz="45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196" name="Straight Arrow Connector 9"/>
          <p:cNvCxnSpPr/>
          <p:nvPr/>
        </p:nvCxnSpPr>
        <p:spPr>
          <a:xfrm flipH="1">
            <a:off x="8375400" y="5080680"/>
            <a:ext cx="1463400" cy="360"/>
          </a:xfrm>
          <a:prstGeom prst="straightConnector1">
            <a:avLst/>
          </a:prstGeom>
          <a:ln w="15875">
            <a:solidFill>
              <a:srgbClr val="3282be"/>
            </a:solidFill>
            <a:tailEnd len="med" type="oval" w="med"/>
          </a:ln>
        </p:spPr>
      </p:cxnSp>
      <p:sp>
        <p:nvSpPr>
          <p:cNvPr id="197" name="Picture Placeholder 5"/>
          <p:cNvSpPr/>
          <p:nvPr/>
        </p:nvSpPr>
        <p:spPr>
          <a:xfrm>
            <a:off x="0" y="0"/>
            <a:ext cx="3466800" cy="3466800"/>
          </a:xfrm>
          <a:custGeom>
            <a:avLst/>
            <a:gdLst>
              <a:gd name="textAreaLeft" fmla="*/ 0 w 3466800"/>
              <a:gd name="textAreaRight" fmla="*/ 3467160 w 3466800"/>
              <a:gd name="textAreaTop" fmla="*/ 0 h 3466800"/>
              <a:gd name="textAreaBottom" fmla="*/ 3467160 h 3466800"/>
              <a:gd name="GluePoint1X" fmla="*/ 0 w 12192000"/>
              <a:gd name="GluePoint1Y" fmla="*/ 0 h 6561423"/>
              <a:gd name="GluePoint2X" fmla="*/ 12192000 w 12192000"/>
              <a:gd name="GluePoint2Y" fmla="*/ 0 h 6561423"/>
              <a:gd name="GluePoint3X" fmla="*/ 12192000 w 12192000"/>
              <a:gd name="GluePoint3Y" fmla="*/ 2455328 h 6561423"/>
              <a:gd name="GluePoint4X" fmla="*/ 9675392 w 12192000"/>
              <a:gd name="GluePoint4Y" fmla="*/ 3302886 h 6561423"/>
              <a:gd name="GluePoint5X" fmla="*/ 10157317 w 12192000"/>
              <a:gd name="GluePoint5Y" fmla="*/ 4390513 h 6561423"/>
              <a:gd name="GluePoint6X" fmla="*/ 8230254 w 12192000"/>
              <a:gd name="GluePoint6Y" fmla="*/ 3789588 h 6561423"/>
              <a:gd name="GluePoint7X" fmla="*/ 0 w 12192000"/>
              <a:gd name="GluePoint7Y" fmla="*/ 6561423 h 656142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TextBox 14"/>
          <p:cNvSpPr/>
          <p:nvPr/>
        </p:nvSpPr>
        <p:spPr>
          <a:xfrm>
            <a:off x="6711840" y="3649680"/>
            <a:ext cx="5296320" cy="126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Спецификация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Радио честота: 868 MHz (&lt;1% работен цикъл)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Тип на батерията: Затворена, Литиева, AA, 3V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Работна температура: 0ºC до +55ºC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Работна влажност: &lt;93% RH при 40ºC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9" name="TextBox 15"/>
          <p:cNvSpPr/>
          <p:nvPr/>
        </p:nvSpPr>
        <p:spPr>
          <a:xfrm>
            <a:off x="3682080" y="341640"/>
            <a:ext cx="6699600" cy="200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Основни характеристики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200"/>
            </a:br>
            <a:r>
              <a:rPr lang="en-US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RF </a:t>
            </a:r>
            <a:r>
              <a:rPr lang="bg-BG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паралелен сигнализатор</a:t>
            </a:r>
            <a:br>
              <a:rPr sz="1200"/>
            </a:b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Сработва паралелно с устройството, от което е предварително програмирано да се управлява.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Радиообхват до 700 m открито пространство;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Захранване от вградена литиева батерия, осигуряваща 10 години непрекъсната експлоатация;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Бутон за настройка и индикация за работните състояния.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7"/>
          <p:cNvSpPr/>
          <p:nvPr/>
        </p:nvSpPr>
        <p:spPr>
          <a:xfrm>
            <a:off x="401400" y="5724000"/>
            <a:ext cx="3280320" cy="784440"/>
          </a:xfrm>
          <a:prstGeom prst="rect">
            <a:avLst/>
          </a:prstGeom>
          <a:noFill/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457200" algn="r" defTabSz="914400">
              <a:lnSpc>
                <a:spcPct val="100000"/>
              </a:lnSpc>
            </a:pPr>
            <a:r>
              <a:rPr lang="en-US" sz="45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IM-RFD</a:t>
            </a:r>
            <a:endParaRPr lang="en-GB" sz="45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201" name="Straight Arrow Connector 9"/>
          <p:cNvCxnSpPr/>
          <p:nvPr/>
        </p:nvCxnSpPr>
        <p:spPr>
          <a:xfrm flipH="1">
            <a:off x="8375400" y="5080680"/>
            <a:ext cx="1463400" cy="360"/>
          </a:xfrm>
          <a:prstGeom prst="straightConnector1">
            <a:avLst/>
          </a:prstGeom>
          <a:ln w="15875">
            <a:solidFill>
              <a:srgbClr val="3282be"/>
            </a:solidFill>
            <a:tailEnd len="med" type="oval" w="med"/>
          </a:ln>
        </p:spPr>
      </p:cxnSp>
      <p:sp>
        <p:nvSpPr>
          <p:cNvPr id="202" name="Picture Placeholder 5"/>
          <p:cNvSpPr/>
          <p:nvPr/>
        </p:nvSpPr>
        <p:spPr>
          <a:xfrm>
            <a:off x="0" y="0"/>
            <a:ext cx="3591360" cy="3591360"/>
          </a:xfrm>
          <a:custGeom>
            <a:avLst/>
            <a:gdLst>
              <a:gd name="textAreaLeft" fmla="*/ 0 w 3591360"/>
              <a:gd name="textAreaRight" fmla="*/ 3591720 w 3591360"/>
              <a:gd name="textAreaTop" fmla="*/ 0 h 3591360"/>
              <a:gd name="textAreaBottom" fmla="*/ 3591720 h 3591360"/>
              <a:gd name="GluePoint1X" fmla="*/ 0 w 12192000"/>
              <a:gd name="GluePoint1Y" fmla="*/ 0 h 6561423"/>
              <a:gd name="GluePoint2X" fmla="*/ 12192000 w 12192000"/>
              <a:gd name="GluePoint2Y" fmla="*/ 0 h 6561423"/>
              <a:gd name="GluePoint3X" fmla="*/ 12192000 w 12192000"/>
              <a:gd name="GluePoint3Y" fmla="*/ 2455328 h 6561423"/>
              <a:gd name="GluePoint4X" fmla="*/ 9675392 w 12192000"/>
              <a:gd name="GluePoint4Y" fmla="*/ 3302886 h 6561423"/>
              <a:gd name="GluePoint5X" fmla="*/ 10157317 w 12192000"/>
              <a:gd name="GluePoint5Y" fmla="*/ 4390513 h 6561423"/>
              <a:gd name="GluePoint6X" fmla="*/ 8230254 w 12192000"/>
              <a:gd name="GluePoint6Y" fmla="*/ 3789588 h 6561423"/>
              <a:gd name="GluePoint7X" fmla="*/ 0 w 12192000"/>
              <a:gd name="GluePoint7Y" fmla="*/ 6561423 h 6561423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</a:cxnLst>
            <a:rect l="textAreaLeft" t="textAreaTop" r="textAreaRight" b="textAreaBottom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TextBox 14"/>
          <p:cNvSpPr/>
          <p:nvPr/>
        </p:nvSpPr>
        <p:spPr>
          <a:xfrm>
            <a:off x="6189480" y="4581720"/>
            <a:ext cx="5296320" cy="126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Спецификация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Радио честота: 868 MHz (&lt;1% работен цикъл)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Тип на батерията: Затворена, Литиева, AA, 3V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Работна температура: 0ºC до +55ºC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Работна влажност: &lt;93% RH при 40ºC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4" name="TextBox 15"/>
          <p:cNvSpPr/>
          <p:nvPr/>
        </p:nvSpPr>
        <p:spPr>
          <a:xfrm>
            <a:off x="3682080" y="341640"/>
            <a:ext cx="6699600" cy="181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bg-BG" sz="16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Основни характеристики</a:t>
            </a:r>
            <a:endParaRPr lang="en-GB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RF входно</a:t>
            </a:r>
            <a:r>
              <a:rPr lang="en-US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-</a:t>
            </a:r>
            <a:r>
              <a:rPr lang="bg-BG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изходно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 устройство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Радиообхват до 700 m открито пространство; 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Потенциален вход за свързване на различни видове устройства;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Безпотенциален релеен изход, 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Захранване от вградена литиева батерия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Бутон и индикация за работните състояния.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a9cde8"/>
            </a:gs>
            <a:gs pos="46000">
              <a:srgbClr val="3589c9"/>
            </a:gs>
            <a:gs pos="100000">
              <a:srgbClr val="1e4e72"/>
            </a:gs>
          </a:gsLst>
          <a:path path="circle">
            <a:fillToRect l="0" t="0"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110"/>
          <p:cNvSpPr/>
          <p:nvPr/>
        </p:nvSpPr>
        <p:spPr>
          <a:xfrm>
            <a:off x="1532880" y="3939120"/>
            <a:ext cx="916092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Начини за свързване</a:t>
            </a:r>
            <a:endParaRPr lang="en-GB" sz="5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6" name="TextBox 111"/>
          <p:cNvSpPr/>
          <p:nvPr/>
        </p:nvSpPr>
        <p:spPr>
          <a:xfrm>
            <a:off x="4563360" y="4709520"/>
            <a:ext cx="609552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2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на безжичната пожароизвестителна система</a:t>
            </a:r>
            <a:endParaRPr lang="en-GB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7" name="Freeform: Shape 112"/>
          <p:cNvSpPr/>
          <p:nvPr/>
        </p:nvSpPr>
        <p:spPr>
          <a:xfrm>
            <a:off x="10075320" y="3486600"/>
            <a:ext cx="1528200" cy="2756520"/>
          </a:xfrm>
          <a:custGeom>
            <a:avLst/>
            <a:gdLst>
              <a:gd name="textAreaLeft" fmla="*/ 0 w 1528200"/>
              <a:gd name="textAreaRight" fmla="*/ 1528560 w 1528200"/>
              <a:gd name="textAreaTop" fmla="*/ 0 h 2756520"/>
              <a:gd name="textAreaBottom" fmla="*/ 2756880 h 2756520"/>
              <a:gd name="GluePoint1X" fmla="*/ 0 w 1528549"/>
              <a:gd name="GluePoint1Y" fmla="*/ 0 h 2756848"/>
              <a:gd name="GluePoint2X" fmla="*/ 1528549 w 1528549"/>
              <a:gd name="GluePoint2Y" fmla="*/ 0 h 2756848"/>
              <a:gd name="GluePoint3X" fmla="*/ 1528549 w 1528549"/>
              <a:gd name="GluePoint3Y" fmla="*/ 2756848 h 2756848"/>
              <a:gd name="GluePoint4X" fmla="*/ 0 w 1528549"/>
              <a:gd name="GluePoint4Y" fmla="*/ 2756848 h 2756848"/>
              <a:gd name="GluePoint5X" fmla="*/ 0 w 1528549"/>
              <a:gd name="GluePoint5Y" fmla="*/ 2265528 h 2756848"/>
              <a:gd name="GluePoint6X" fmla="*/ 191069 w 1528549"/>
              <a:gd name="GluePoint6Y" fmla="*/ 2265528 h 2756848"/>
              <a:gd name="GluePoint7X" fmla="*/ 191069 w 1528549"/>
              <a:gd name="GluePoint7Y" fmla="*/ 2565779 h 2756848"/>
              <a:gd name="GluePoint8X" fmla="*/ 1337480 w 1528549"/>
              <a:gd name="GluePoint8Y" fmla="*/ 2565779 h 2756848"/>
              <a:gd name="GluePoint9X" fmla="*/ 1337480 w 1528549"/>
              <a:gd name="GluePoint9Y" fmla="*/ 191069 h 2756848"/>
              <a:gd name="GluePoint10X" fmla="*/ 191069 w 1528549"/>
              <a:gd name="GluePoint10Y" fmla="*/ 191069 h 2756848"/>
              <a:gd name="GluePoint11X" fmla="*/ 191069 w 1528549"/>
              <a:gd name="GluePoint11Y" fmla="*/ 460776 h 2756848"/>
              <a:gd name="GluePoint12X" fmla="*/ 0 w 1528549"/>
              <a:gd name="GluePoint12Y" fmla="*/ 460776 h 275684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208" name="Picture 5"/>
          <p:cNvPicPr/>
          <p:nvPr/>
        </p:nvPicPr>
        <p:blipFill>
          <a:blip r:embed="rId1"/>
          <a:stretch/>
        </p:blipFill>
        <p:spPr>
          <a:xfrm>
            <a:off x="506880" y="782640"/>
            <a:ext cx="7233120" cy="1904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/>
          </p:nvPr>
        </p:nvSpPr>
        <p:spPr>
          <a:xfrm>
            <a:off x="7009920" y="431280"/>
            <a:ext cx="504828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700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Свързване в зони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0" name="Rectangle 44"/>
          <p:cNvSpPr/>
          <p:nvPr/>
        </p:nvSpPr>
        <p:spPr>
          <a:xfrm rot="16200000">
            <a:off x="5648760" y="246960"/>
            <a:ext cx="894240" cy="12191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211" name="Picture 3"/>
          <p:cNvPicPr/>
          <p:nvPr/>
        </p:nvPicPr>
        <p:blipFill>
          <a:blip r:embed="rId1"/>
          <a:stretch/>
        </p:blipFill>
        <p:spPr>
          <a:xfrm>
            <a:off x="292680" y="567000"/>
            <a:ext cx="9077400" cy="515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2" name="Picture 7"/>
          <p:cNvPicPr/>
          <p:nvPr/>
        </p:nvPicPr>
        <p:blipFill>
          <a:blip r:embed="rId2"/>
          <a:stretch/>
        </p:blipFill>
        <p:spPr>
          <a:xfrm>
            <a:off x="9255960" y="6043320"/>
            <a:ext cx="2721600" cy="716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/>
          </p:nvPr>
        </p:nvSpPr>
        <p:spPr>
          <a:xfrm>
            <a:off x="7009920" y="431280"/>
            <a:ext cx="504828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625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Свързване в контур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4" name="Rectangle 44"/>
          <p:cNvSpPr/>
          <p:nvPr/>
        </p:nvSpPr>
        <p:spPr>
          <a:xfrm rot="16200000">
            <a:off x="5648760" y="246960"/>
            <a:ext cx="894240" cy="12191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215" name="Picture 3"/>
          <p:cNvPicPr/>
          <p:nvPr/>
        </p:nvPicPr>
        <p:blipFill>
          <a:blip r:embed="rId1"/>
          <a:stretch/>
        </p:blipFill>
        <p:spPr>
          <a:xfrm>
            <a:off x="294120" y="567000"/>
            <a:ext cx="9074160" cy="515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6" name="Picture 7"/>
          <p:cNvPicPr/>
          <p:nvPr/>
        </p:nvPicPr>
        <p:blipFill>
          <a:blip r:embed="rId2"/>
          <a:stretch/>
        </p:blipFill>
        <p:spPr>
          <a:xfrm>
            <a:off x="9255960" y="6043320"/>
            <a:ext cx="2721600" cy="716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2"/>
          <p:cNvSpPr/>
          <p:nvPr/>
        </p:nvSpPr>
        <p:spPr>
          <a:xfrm>
            <a:off x="7267680" y="0"/>
            <a:ext cx="4512600" cy="6857640"/>
          </a:xfrm>
          <a:prstGeom prst="rect">
            <a:avLst/>
          </a:prstGeom>
          <a:gradFill rotWithShape="0">
            <a:gsLst>
              <a:gs pos="0">
                <a:srgbClr val="a9cde8"/>
              </a:gs>
              <a:gs pos="46000">
                <a:srgbClr val="3589c9"/>
              </a:gs>
              <a:gs pos="100000">
                <a:srgbClr val="1e4e72"/>
              </a:gs>
            </a:gsLst>
            <a:path path="circle">
              <a:fillToRect l="0" t="100000" r="100000" b="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73" name="Picture 13"/>
          <p:cNvPicPr/>
          <p:nvPr/>
        </p:nvPicPr>
        <p:blipFill>
          <a:blip r:embed="rId1"/>
          <a:stretch/>
        </p:blipFill>
        <p:spPr>
          <a:xfrm>
            <a:off x="1916640" y="4813200"/>
            <a:ext cx="5103360" cy="1343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" name="TextBox 14"/>
          <p:cNvSpPr/>
          <p:nvPr/>
        </p:nvSpPr>
        <p:spPr>
          <a:xfrm>
            <a:off x="2739600" y="5895360"/>
            <a:ext cx="433008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Б</a:t>
            </a:r>
            <a:r>
              <a:rPr lang="ru-RU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езжичн</a:t>
            </a: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o </a:t>
            </a:r>
            <a:r>
              <a:rPr lang="bg-BG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решение</a:t>
            </a:r>
            <a:br>
              <a:rPr sz="1400"/>
            </a:br>
            <a:r>
              <a:rPr lang="bg-BG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за пожароизвестяване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Text Placeholder 1"/>
          <p:cNvSpPr/>
          <p:nvPr/>
        </p:nvSpPr>
        <p:spPr>
          <a:xfrm>
            <a:off x="4933800" y="4404960"/>
            <a:ext cx="2234880" cy="53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lang="bg-BG" sz="28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представя</a:t>
            </a:r>
            <a:endParaRPr lang="en-GB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6" name="Picture 16"/>
          <p:cNvPicPr/>
          <p:nvPr/>
        </p:nvPicPr>
        <p:blipFill>
          <a:blip r:embed="rId2"/>
          <a:stretch/>
        </p:blipFill>
        <p:spPr>
          <a:xfrm>
            <a:off x="7267680" y="1569240"/>
            <a:ext cx="4512600" cy="3008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"/>
          <p:cNvPicPr/>
          <p:nvPr/>
        </p:nvPicPr>
        <p:blipFill>
          <a:blip r:embed="rId3"/>
          <a:stretch/>
        </p:blipFill>
        <p:spPr>
          <a:xfrm>
            <a:off x="2520000" y="1800360"/>
            <a:ext cx="4140000" cy="276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/>
          </p:nvPr>
        </p:nvSpPr>
        <p:spPr>
          <a:xfrm>
            <a:off x="6468840" y="872640"/>
            <a:ext cx="504828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625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Схема на свързване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8" name="Rectangle 44"/>
          <p:cNvSpPr/>
          <p:nvPr/>
        </p:nvSpPr>
        <p:spPr>
          <a:xfrm rot="16200000">
            <a:off x="5648760" y="246960"/>
            <a:ext cx="894240" cy="12191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219" name="Picture 5"/>
          <p:cNvPicPr/>
          <p:nvPr/>
        </p:nvPicPr>
        <p:blipFill>
          <a:blip r:embed="rId1"/>
          <a:stretch/>
        </p:blipFill>
        <p:spPr>
          <a:xfrm>
            <a:off x="1679760" y="147960"/>
            <a:ext cx="4007160" cy="569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0" name="Picture 8"/>
          <p:cNvPicPr/>
          <p:nvPr/>
        </p:nvPicPr>
        <p:blipFill>
          <a:blip r:embed="rId2"/>
          <a:stretch/>
        </p:blipFill>
        <p:spPr>
          <a:xfrm>
            <a:off x="9255960" y="6043320"/>
            <a:ext cx="2721600" cy="716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a9cde8"/>
            </a:gs>
            <a:gs pos="46000">
              <a:srgbClr val="3589c9"/>
            </a:gs>
            <a:gs pos="100000">
              <a:srgbClr val="1e4e72"/>
            </a:gs>
          </a:gsLst>
          <a:path path="circle">
            <a:fillToRect l="0" t="0"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Box 110"/>
          <p:cNvSpPr/>
          <p:nvPr/>
        </p:nvSpPr>
        <p:spPr>
          <a:xfrm>
            <a:off x="7362000" y="546120"/>
            <a:ext cx="4117320" cy="175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Монтаж на</a:t>
            </a:r>
            <a:endParaRPr lang="en-GB" sz="5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детектори</a:t>
            </a:r>
            <a:endParaRPr lang="en-GB" sz="5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2" name="Freeform: Shape 112"/>
          <p:cNvSpPr/>
          <p:nvPr/>
        </p:nvSpPr>
        <p:spPr>
          <a:xfrm>
            <a:off x="10497240" y="162000"/>
            <a:ext cx="1528200" cy="2756520"/>
          </a:xfrm>
          <a:custGeom>
            <a:avLst/>
            <a:gdLst>
              <a:gd name="textAreaLeft" fmla="*/ 0 w 1528200"/>
              <a:gd name="textAreaRight" fmla="*/ 1528560 w 1528200"/>
              <a:gd name="textAreaTop" fmla="*/ 0 h 2756520"/>
              <a:gd name="textAreaBottom" fmla="*/ 2756880 h 2756520"/>
              <a:gd name="GluePoint1X" fmla="*/ 0 w 1528549"/>
              <a:gd name="GluePoint1Y" fmla="*/ 0 h 2756848"/>
              <a:gd name="GluePoint2X" fmla="*/ 1528549 w 1528549"/>
              <a:gd name="GluePoint2Y" fmla="*/ 0 h 2756848"/>
              <a:gd name="GluePoint3X" fmla="*/ 1528549 w 1528549"/>
              <a:gd name="GluePoint3Y" fmla="*/ 2756848 h 2756848"/>
              <a:gd name="GluePoint4X" fmla="*/ 0 w 1528549"/>
              <a:gd name="GluePoint4Y" fmla="*/ 2756848 h 2756848"/>
              <a:gd name="GluePoint5X" fmla="*/ 0 w 1528549"/>
              <a:gd name="GluePoint5Y" fmla="*/ 2265528 h 2756848"/>
              <a:gd name="GluePoint6X" fmla="*/ 191069 w 1528549"/>
              <a:gd name="GluePoint6Y" fmla="*/ 2265528 h 2756848"/>
              <a:gd name="GluePoint7X" fmla="*/ 191069 w 1528549"/>
              <a:gd name="GluePoint7Y" fmla="*/ 2565779 h 2756848"/>
              <a:gd name="GluePoint8X" fmla="*/ 1337480 w 1528549"/>
              <a:gd name="GluePoint8Y" fmla="*/ 2565779 h 2756848"/>
              <a:gd name="GluePoint9X" fmla="*/ 1337480 w 1528549"/>
              <a:gd name="GluePoint9Y" fmla="*/ 191069 h 2756848"/>
              <a:gd name="GluePoint10X" fmla="*/ 191069 w 1528549"/>
              <a:gd name="GluePoint10Y" fmla="*/ 191069 h 2756848"/>
              <a:gd name="GluePoint11X" fmla="*/ 191069 w 1528549"/>
              <a:gd name="GluePoint11Y" fmla="*/ 460776 h 2756848"/>
              <a:gd name="GluePoint12X" fmla="*/ 0 w 1528549"/>
              <a:gd name="GluePoint12Y" fmla="*/ 460776 h 275684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223" name="Picture 6"/>
          <p:cNvPicPr/>
          <p:nvPr/>
        </p:nvPicPr>
        <p:blipFill>
          <a:blip r:embed="rId1"/>
          <a:stretch/>
        </p:blipFill>
        <p:spPr>
          <a:xfrm>
            <a:off x="10252800" y="2559240"/>
            <a:ext cx="2017440" cy="1180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4" name="TextBox 8"/>
          <p:cNvSpPr/>
          <p:nvPr/>
        </p:nvSpPr>
        <p:spPr>
          <a:xfrm>
            <a:off x="5645880" y="4329720"/>
            <a:ext cx="556308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Позицията на детектора може да влияе върху качеството и стабилността на радиокомуникацията, поради което възможността за въртене около оста на закрепване е важен технически фактор при инсталацията, В допълнение възможността за лесен демонтаж е важен фактор при сервизиране или необходимост от преместване.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25" name="Picture 2"/>
          <p:cNvPicPr/>
          <p:nvPr/>
        </p:nvPicPr>
        <p:blipFill>
          <a:blip r:embed="rId2"/>
          <a:stretch/>
        </p:blipFill>
        <p:spPr>
          <a:xfrm>
            <a:off x="466560" y="0"/>
            <a:ext cx="4571640" cy="6857640"/>
          </a:xfrm>
          <a:prstGeom prst="rect">
            <a:avLst/>
          </a:prstGeom>
          <a:noFill/>
          <a:ln w="0">
            <a:noFill/>
          </a:ln>
          <a:effectLst>
            <a:softEdge rad="31752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a9cde8"/>
            </a:gs>
            <a:gs pos="46000">
              <a:srgbClr val="3589c9"/>
            </a:gs>
            <a:gs pos="100000">
              <a:srgbClr val="1e4e72"/>
            </a:gs>
          </a:gsLst>
          <a:path path="circle">
            <a:fillToRect l="0" t="0"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110"/>
          <p:cNvSpPr/>
          <p:nvPr/>
        </p:nvSpPr>
        <p:spPr>
          <a:xfrm>
            <a:off x="7362000" y="546120"/>
            <a:ext cx="4117320" cy="175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Метални</a:t>
            </a:r>
            <a:br>
              <a:rPr sz="5400"/>
            </a:b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подложки</a:t>
            </a:r>
            <a:endParaRPr lang="en-GB" sz="5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7" name="Freeform: Shape 112"/>
          <p:cNvSpPr/>
          <p:nvPr/>
        </p:nvSpPr>
        <p:spPr>
          <a:xfrm>
            <a:off x="10497240" y="162000"/>
            <a:ext cx="1528200" cy="2756520"/>
          </a:xfrm>
          <a:custGeom>
            <a:avLst/>
            <a:gdLst>
              <a:gd name="textAreaLeft" fmla="*/ 0 w 1528200"/>
              <a:gd name="textAreaRight" fmla="*/ 1528560 w 1528200"/>
              <a:gd name="textAreaTop" fmla="*/ 0 h 2756520"/>
              <a:gd name="textAreaBottom" fmla="*/ 2756880 h 2756520"/>
              <a:gd name="GluePoint1X" fmla="*/ 0 w 1528549"/>
              <a:gd name="GluePoint1Y" fmla="*/ 0 h 2756848"/>
              <a:gd name="GluePoint2X" fmla="*/ 1528549 w 1528549"/>
              <a:gd name="GluePoint2Y" fmla="*/ 0 h 2756848"/>
              <a:gd name="GluePoint3X" fmla="*/ 1528549 w 1528549"/>
              <a:gd name="GluePoint3Y" fmla="*/ 2756848 h 2756848"/>
              <a:gd name="GluePoint4X" fmla="*/ 0 w 1528549"/>
              <a:gd name="GluePoint4Y" fmla="*/ 2756848 h 2756848"/>
              <a:gd name="GluePoint5X" fmla="*/ 0 w 1528549"/>
              <a:gd name="GluePoint5Y" fmla="*/ 2265528 h 2756848"/>
              <a:gd name="GluePoint6X" fmla="*/ 191069 w 1528549"/>
              <a:gd name="GluePoint6Y" fmla="*/ 2265528 h 2756848"/>
              <a:gd name="GluePoint7X" fmla="*/ 191069 w 1528549"/>
              <a:gd name="GluePoint7Y" fmla="*/ 2565779 h 2756848"/>
              <a:gd name="GluePoint8X" fmla="*/ 1337480 w 1528549"/>
              <a:gd name="GluePoint8Y" fmla="*/ 2565779 h 2756848"/>
              <a:gd name="GluePoint9X" fmla="*/ 1337480 w 1528549"/>
              <a:gd name="GluePoint9Y" fmla="*/ 191069 h 2756848"/>
              <a:gd name="GluePoint10X" fmla="*/ 191069 w 1528549"/>
              <a:gd name="GluePoint10Y" fmla="*/ 191069 h 2756848"/>
              <a:gd name="GluePoint11X" fmla="*/ 191069 w 1528549"/>
              <a:gd name="GluePoint11Y" fmla="*/ 460776 h 2756848"/>
              <a:gd name="GluePoint12X" fmla="*/ 0 w 1528549"/>
              <a:gd name="GluePoint12Y" fmla="*/ 460776 h 275684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228" name="Picture 6"/>
          <p:cNvPicPr/>
          <p:nvPr/>
        </p:nvPicPr>
        <p:blipFill>
          <a:blip r:embed="rId1"/>
          <a:stretch/>
        </p:blipFill>
        <p:spPr>
          <a:xfrm>
            <a:off x="10252800" y="2559240"/>
            <a:ext cx="2017440" cy="1180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9" name="TextBox 8"/>
          <p:cNvSpPr/>
          <p:nvPr/>
        </p:nvSpPr>
        <p:spPr>
          <a:xfrm>
            <a:off x="532800" y="955440"/>
            <a:ext cx="556308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При избора на вариант за монтаж на димния детектор е необходимо да се отчете състоянието на таванната повърхност.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0" name="Picture 2"/>
          <p:cNvPicPr/>
          <p:nvPr/>
        </p:nvPicPr>
        <p:blipFill>
          <a:blip r:embed="rId2"/>
          <a:stretch/>
        </p:blipFill>
        <p:spPr>
          <a:xfrm>
            <a:off x="2280600" y="3231000"/>
            <a:ext cx="1840320" cy="184032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pic>
        <p:nvPicPr>
          <p:cNvPr id="231" name="Picture 10"/>
          <p:cNvPicPr/>
          <p:nvPr/>
        </p:nvPicPr>
        <p:blipFill>
          <a:blip r:embed="rId3"/>
          <a:stretch/>
        </p:blipFill>
        <p:spPr>
          <a:xfrm>
            <a:off x="7580520" y="3231000"/>
            <a:ext cx="1840320" cy="184032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sp>
        <p:nvSpPr>
          <p:cNvPr id="232" name="TextBox 9"/>
          <p:cNvSpPr/>
          <p:nvPr/>
        </p:nvSpPr>
        <p:spPr>
          <a:xfrm>
            <a:off x="720000" y="5594760"/>
            <a:ext cx="496116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Метална подложка за самонарезен винт (3.5 х 25 Zn)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Приложима за тавани с нарушена адхезия.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3" name="TextBox 15"/>
          <p:cNvSpPr/>
          <p:nvPr/>
        </p:nvSpPr>
        <p:spPr>
          <a:xfrm>
            <a:off x="6019920" y="5579640"/>
            <a:ext cx="496116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Метална подложка с лепенка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Приложима при тавани с добра адхезия.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a9cde8"/>
            </a:gs>
            <a:gs pos="46000">
              <a:srgbClr val="3589c9"/>
            </a:gs>
            <a:gs pos="100000">
              <a:srgbClr val="1e4e72"/>
            </a:gs>
          </a:gsLst>
          <a:path path="circle">
            <a:fillToRect l="0" t="0"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110"/>
          <p:cNvSpPr/>
          <p:nvPr/>
        </p:nvSpPr>
        <p:spPr>
          <a:xfrm>
            <a:off x="7362000" y="961560"/>
            <a:ext cx="411732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 defTabSz="914400">
              <a:lnSpc>
                <a:spcPct val="100000"/>
              </a:lnSpc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Основи</a:t>
            </a:r>
            <a:endParaRPr lang="en-GB" sz="5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5" name="Freeform: Shape 112"/>
          <p:cNvSpPr/>
          <p:nvPr/>
        </p:nvSpPr>
        <p:spPr>
          <a:xfrm>
            <a:off x="10497240" y="162000"/>
            <a:ext cx="1528200" cy="2756520"/>
          </a:xfrm>
          <a:custGeom>
            <a:avLst/>
            <a:gdLst>
              <a:gd name="textAreaLeft" fmla="*/ 0 w 1528200"/>
              <a:gd name="textAreaRight" fmla="*/ 1528560 w 1528200"/>
              <a:gd name="textAreaTop" fmla="*/ 0 h 2756520"/>
              <a:gd name="textAreaBottom" fmla="*/ 2756880 h 2756520"/>
              <a:gd name="GluePoint1X" fmla="*/ 0 w 1528549"/>
              <a:gd name="GluePoint1Y" fmla="*/ 0 h 2756848"/>
              <a:gd name="GluePoint2X" fmla="*/ 1528549 w 1528549"/>
              <a:gd name="GluePoint2Y" fmla="*/ 0 h 2756848"/>
              <a:gd name="GluePoint3X" fmla="*/ 1528549 w 1528549"/>
              <a:gd name="GluePoint3Y" fmla="*/ 2756848 h 2756848"/>
              <a:gd name="GluePoint4X" fmla="*/ 0 w 1528549"/>
              <a:gd name="GluePoint4Y" fmla="*/ 2756848 h 2756848"/>
              <a:gd name="GluePoint5X" fmla="*/ 0 w 1528549"/>
              <a:gd name="GluePoint5Y" fmla="*/ 2265528 h 2756848"/>
              <a:gd name="GluePoint6X" fmla="*/ 191069 w 1528549"/>
              <a:gd name="GluePoint6Y" fmla="*/ 2265528 h 2756848"/>
              <a:gd name="GluePoint7X" fmla="*/ 191069 w 1528549"/>
              <a:gd name="GluePoint7Y" fmla="*/ 2565779 h 2756848"/>
              <a:gd name="GluePoint8X" fmla="*/ 1337480 w 1528549"/>
              <a:gd name="GluePoint8Y" fmla="*/ 2565779 h 2756848"/>
              <a:gd name="GluePoint9X" fmla="*/ 1337480 w 1528549"/>
              <a:gd name="GluePoint9Y" fmla="*/ 191069 h 2756848"/>
              <a:gd name="GluePoint10X" fmla="*/ 191069 w 1528549"/>
              <a:gd name="GluePoint10Y" fmla="*/ 191069 h 2756848"/>
              <a:gd name="GluePoint11X" fmla="*/ 191069 w 1528549"/>
              <a:gd name="GluePoint11Y" fmla="*/ 460776 h 2756848"/>
              <a:gd name="GluePoint12X" fmla="*/ 0 w 1528549"/>
              <a:gd name="GluePoint12Y" fmla="*/ 460776 h 275684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</a:cxnLst>
            <a:rect l="textAreaLeft" t="textAreaTop" r="textAreaRight" b="textAreaBottom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236" name="Picture 6"/>
          <p:cNvPicPr/>
          <p:nvPr/>
        </p:nvPicPr>
        <p:blipFill>
          <a:blip r:embed="rId1"/>
          <a:stretch/>
        </p:blipFill>
        <p:spPr>
          <a:xfrm>
            <a:off x="10252800" y="2559240"/>
            <a:ext cx="2017440" cy="1180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7" name="Picture 11"/>
          <p:cNvPicPr/>
          <p:nvPr/>
        </p:nvPicPr>
        <p:blipFill>
          <a:blip r:embed="rId2"/>
          <a:stretch/>
        </p:blipFill>
        <p:spPr>
          <a:xfrm>
            <a:off x="1299240" y="1423080"/>
            <a:ext cx="1840320" cy="184032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pic>
        <p:nvPicPr>
          <p:cNvPr id="238" name="Picture 12"/>
          <p:cNvPicPr/>
          <p:nvPr/>
        </p:nvPicPr>
        <p:blipFill>
          <a:blip r:embed="rId3"/>
          <a:stretch/>
        </p:blipFill>
        <p:spPr>
          <a:xfrm>
            <a:off x="5470920" y="1423080"/>
            <a:ext cx="1840320" cy="1840320"/>
          </a:xfrm>
          <a:prstGeom prst="rect">
            <a:avLst/>
          </a:prstGeom>
          <a:noFill/>
          <a:ln w="0">
            <a:noFill/>
          </a:ln>
          <a:effectLst>
            <a:softEdge rad="127080"/>
          </a:effectLst>
        </p:spPr>
      </p:pic>
      <p:sp>
        <p:nvSpPr>
          <p:cNvPr id="239" name="TextBox 14"/>
          <p:cNvSpPr/>
          <p:nvPr/>
        </p:nvSpPr>
        <p:spPr>
          <a:xfrm>
            <a:off x="69840" y="3388680"/>
            <a:ext cx="438480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Основа с магнит за метална подложка с минимална сила на прилепване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0" name="TextBox 15"/>
          <p:cNvSpPr/>
          <p:nvPr/>
        </p:nvSpPr>
        <p:spPr>
          <a:xfrm>
            <a:off x="4714200" y="3388680"/>
            <a:ext cx="348444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Основа с магнит за метална конструкция с груба повърхност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1" name="Rectangle 4"/>
          <p:cNvSpPr/>
          <p:nvPr/>
        </p:nvSpPr>
        <p:spPr>
          <a:xfrm>
            <a:off x="522360" y="5002920"/>
            <a:ext cx="60955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8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Възможност за монтаж/демонтаж и настройка на детектора с монтажна щека без използване на средства за работа на височина (стълби, подемни съоръжения)</a:t>
            </a: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직사각형 17"/>
          <p:cNvSpPr/>
          <p:nvPr/>
        </p:nvSpPr>
        <p:spPr>
          <a:xfrm>
            <a:off x="0" y="3232080"/>
            <a:ext cx="12191760" cy="3006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243" name="TextBox 7"/>
          <p:cNvSpPr/>
          <p:nvPr/>
        </p:nvSpPr>
        <p:spPr>
          <a:xfrm>
            <a:off x="9580680" y="5248080"/>
            <a:ext cx="24098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Беркут Системс ЕООД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Бул. Русе 87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5800 Плевен, България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4" name="TextBox 31"/>
          <p:cNvSpPr/>
          <p:nvPr/>
        </p:nvSpPr>
        <p:spPr>
          <a:xfrm>
            <a:off x="7920000" y="6380640"/>
            <a:ext cx="37886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https://www.berkutsystem.com/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5" name="TextBox 32"/>
          <p:cNvSpPr/>
          <p:nvPr/>
        </p:nvSpPr>
        <p:spPr>
          <a:xfrm>
            <a:off x="3960000" y="6380640"/>
            <a:ext cx="315288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✉ berkutss@abv.bg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6" name="TextBox 33"/>
          <p:cNvSpPr/>
          <p:nvPr/>
        </p:nvSpPr>
        <p:spPr>
          <a:xfrm>
            <a:off x="357480" y="6375960"/>
            <a:ext cx="2702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✆ +359 </a:t>
            </a: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  <a:hlinkClick r:id="rId1"/>
              </a:rPr>
              <a:t>0882 44 32 84</a:t>
            </a: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 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7" name=""/>
          <p:cNvPicPr/>
          <p:nvPr/>
        </p:nvPicPr>
        <p:blipFill>
          <a:blip r:embed="rId2"/>
          <a:stretch/>
        </p:blipFill>
        <p:spPr>
          <a:xfrm>
            <a:off x="2188440" y="447120"/>
            <a:ext cx="7531560" cy="2612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39"/>
          <p:cNvSpPr/>
          <p:nvPr/>
        </p:nvSpPr>
        <p:spPr>
          <a:xfrm>
            <a:off x="104760" y="1753560"/>
            <a:ext cx="6324840" cy="1222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79" name="PlaceHolder 1"/>
          <p:cNvSpPr>
            <a:spLocks noGrp="1"/>
          </p:cNvSpPr>
          <p:nvPr>
            <p:ph/>
          </p:nvPr>
        </p:nvSpPr>
        <p:spPr>
          <a:xfrm>
            <a:off x="709200" y="339480"/>
            <a:ext cx="1053540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475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ru-RU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Интелигентни безжични решения за пожарна безопасност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" name="Rectangle 22"/>
          <p:cNvSpPr/>
          <p:nvPr/>
        </p:nvSpPr>
        <p:spPr>
          <a:xfrm>
            <a:off x="0" y="1648440"/>
            <a:ext cx="6324840" cy="1222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pic>
        <p:nvPicPr>
          <p:cNvPr id="81" name="Picture 37"/>
          <p:cNvPicPr/>
          <p:nvPr/>
        </p:nvPicPr>
        <p:blipFill>
          <a:blip r:embed="rId1"/>
          <a:stretch/>
        </p:blipFill>
        <p:spPr>
          <a:xfrm>
            <a:off x="1233000" y="1795320"/>
            <a:ext cx="3672360" cy="96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" name="TextBox 25"/>
          <p:cNvSpPr/>
          <p:nvPr/>
        </p:nvSpPr>
        <p:spPr>
          <a:xfrm>
            <a:off x="882720" y="3666240"/>
            <a:ext cx="10426320" cy="203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DETECTIFIRE интегрира най-новото поколение безжични технологии в адресно пожароизвестяване, за да предложи надеждна защита и интелигентен контрол на всеки бизнес или индустриално пространство. </a:t>
            </a:r>
            <a:br>
              <a:rPr sz="1800"/>
            </a:br>
            <a:br>
              <a:rPr sz="1800"/>
            </a:b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Работеща в радиочестотния диапазон 868 MHz , системата предлага пълна функционална замяна на потребителски жични инсталации, като същевременно оптимизира разходите и времето за внедряване.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92500" lnSpcReduction="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dk1"/>
                </a:solidFill>
                <a:effectLst/>
                <a:uFillTx/>
                <a:latin typeface="Montserrat"/>
                <a:ea typeface="Arial Unicode MS"/>
              </a:rPr>
              <a:t>Основни характеристики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4" name="Arc 2"/>
          <p:cNvSpPr/>
          <p:nvPr/>
        </p:nvSpPr>
        <p:spPr>
          <a:xfrm>
            <a:off x="627840" y="1911600"/>
            <a:ext cx="3969720" cy="3969720"/>
          </a:xfrm>
          <a:prstGeom prst="arc">
            <a:avLst>
              <a:gd name="adj1" fmla="val 16200000"/>
              <a:gd name="adj2" fmla="val 5433205"/>
            </a:avLst>
          </a:prstGeom>
          <a:noFill/>
          <a:ln w="539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85" name="Oval 3"/>
          <p:cNvSpPr/>
          <p:nvPr/>
        </p:nvSpPr>
        <p:spPr>
          <a:xfrm>
            <a:off x="3242160" y="1968480"/>
            <a:ext cx="215640" cy="2156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grpSp>
        <p:nvGrpSpPr>
          <p:cNvPr id="86" name="Group 5"/>
          <p:cNvGrpSpPr/>
          <p:nvPr/>
        </p:nvGrpSpPr>
        <p:grpSpPr>
          <a:xfrm>
            <a:off x="5818320" y="1744560"/>
            <a:ext cx="4616280" cy="852480"/>
            <a:chOff x="5818320" y="1744560"/>
            <a:chExt cx="4616280" cy="852480"/>
          </a:xfrm>
        </p:grpSpPr>
        <p:sp>
          <p:nvSpPr>
            <p:cNvPr id="87" name="TextBox 6"/>
            <p:cNvSpPr/>
            <p:nvPr/>
          </p:nvSpPr>
          <p:spPr>
            <a:xfrm>
              <a:off x="5818320" y="1951200"/>
              <a:ext cx="4616280" cy="64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Детекция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Известяване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Управление и комуникация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8" name="TextBox 7"/>
            <p:cNvSpPr/>
            <p:nvPr/>
          </p:nvSpPr>
          <p:spPr>
            <a:xfrm>
              <a:off x="5818320" y="1744560"/>
              <a:ext cx="4616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lang="bg-BG" sz="1200" b="1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Пълно портфолио от компоненти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89" name="Group 9"/>
          <p:cNvGrpSpPr/>
          <p:nvPr/>
        </p:nvGrpSpPr>
        <p:grpSpPr>
          <a:xfrm>
            <a:off x="5773320" y="5627880"/>
            <a:ext cx="5047920" cy="289440"/>
            <a:chOff x="5773320" y="5627880"/>
            <a:chExt cx="5047920" cy="289440"/>
          </a:xfrm>
        </p:grpSpPr>
        <p:sp>
          <p:nvSpPr>
            <p:cNvPr id="90" name="TextBox 10"/>
            <p:cNvSpPr/>
            <p:nvPr/>
          </p:nvSpPr>
          <p:spPr>
            <a:xfrm>
              <a:off x="5773320" y="5627880"/>
              <a:ext cx="504792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endParaRPr lang="en-GB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Montserrat"/>
                <a:ea typeface="Arial Unicode MS"/>
              </a:endParaRPr>
            </a:p>
          </p:txBody>
        </p:sp>
        <p:sp>
          <p:nvSpPr>
            <p:cNvPr id="91" name="TextBox 11"/>
            <p:cNvSpPr/>
            <p:nvPr/>
          </p:nvSpPr>
          <p:spPr>
            <a:xfrm>
              <a:off x="5773320" y="5640840"/>
              <a:ext cx="504792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lang="bg-BG" sz="1200" b="1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Висока експлоатационна надеждност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92" name="Group 17"/>
          <p:cNvGrpSpPr/>
          <p:nvPr/>
        </p:nvGrpSpPr>
        <p:grpSpPr>
          <a:xfrm>
            <a:off x="6703200" y="2885760"/>
            <a:ext cx="5193360" cy="1037160"/>
            <a:chOff x="6703200" y="2885760"/>
            <a:chExt cx="5193360" cy="1037160"/>
          </a:xfrm>
        </p:grpSpPr>
        <p:sp>
          <p:nvSpPr>
            <p:cNvPr id="93" name="TextBox 18"/>
            <p:cNvSpPr/>
            <p:nvPr/>
          </p:nvSpPr>
          <p:spPr>
            <a:xfrm>
              <a:off x="6703200" y="3092400"/>
              <a:ext cx="5193360" cy="83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Оптимизация на инвестиционните разходи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Ефективност на монтажните дейности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Проектиране и разширение без компромиси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Стандарти от серия EN54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4" name="TextBox 19"/>
            <p:cNvSpPr/>
            <p:nvPr/>
          </p:nvSpPr>
          <p:spPr>
            <a:xfrm>
              <a:off x="6703200" y="2885760"/>
              <a:ext cx="519336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lang="bg-BG" sz="1200" b="1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Стратегически предимства на системата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95" name="Oval 24"/>
          <p:cNvSpPr/>
          <p:nvPr/>
        </p:nvSpPr>
        <p:spPr>
          <a:xfrm>
            <a:off x="4372920" y="3090240"/>
            <a:ext cx="215640" cy="215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96" name="Oval 27"/>
          <p:cNvSpPr/>
          <p:nvPr/>
        </p:nvSpPr>
        <p:spPr>
          <a:xfrm>
            <a:off x="3242160" y="5640840"/>
            <a:ext cx="215640" cy="215640"/>
          </a:xfrm>
          <a:prstGeom prst="ellipse">
            <a:avLst/>
          </a:prstGeom>
          <a:solidFill>
            <a:srgbClr val="e7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cxnSp>
        <p:nvCxnSpPr>
          <p:cNvPr id="97" name="Straight Connector 28"/>
          <p:cNvCxnSpPr/>
          <p:nvPr/>
        </p:nvCxnSpPr>
        <p:spPr>
          <a:xfrm>
            <a:off x="3773520" y="2076480"/>
            <a:ext cx="1081080" cy="360"/>
          </a:xfrm>
          <a:prstGeom prst="straightConnector1">
            <a:avLst/>
          </a:prstGeom>
          <a:ln w="19050">
            <a:solidFill>
              <a:srgbClr val="ffffff">
                <a:lumMod val="75000"/>
              </a:srgbClr>
            </a:solidFill>
            <a:headEnd len="med" type="oval" w="med"/>
            <a:tailEnd len="med" type="oval" w="med"/>
          </a:ln>
        </p:spPr>
      </p:cxnSp>
      <p:cxnSp>
        <p:nvCxnSpPr>
          <p:cNvPr id="98" name="Straight Connector 29"/>
          <p:cNvCxnSpPr/>
          <p:nvPr/>
        </p:nvCxnSpPr>
        <p:spPr>
          <a:xfrm>
            <a:off x="4737600" y="3198240"/>
            <a:ext cx="1080720" cy="360"/>
          </a:xfrm>
          <a:prstGeom prst="straightConnector1">
            <a:avLst/>
          </a:prstGeom>
          <a:ln w="19050">
            <a:solidFill>
              <a:srgbClr val="ffffff">
                <a:lumMod val="75000"/>
              </a:srgbClr>
            </a:solidFill>
            <a:headEnd len="med" type="oval" w="med"/>
            <a:tailEnd len="med" type="oval" w="med"/>
          </a:ln>
        </p:spPr>
      </p:cxnSp>
      <p:cxnSp>
        <p:nvCxnSpPr>
          <p:cNvPr id="99" name="Straight Connector 32"/>
          <p:cNvCxnSpPr/>
          <p:nvPr/>
        </p:nvCxnSpPr>
        <p:spPr>
          <a:xfrm>
            <a:off x="3711600" y="5748840"/>
            <a:ext cx="1081080" cy="360"/>
          </a:xfrm>
          <a:prstGeom prst="straightConnector1">
            <a:avLst/>
          </a:prstGeom>
          <a:ln w="19050">
            <a:solidFill>
              <a:srgbClr val="ffffff">
                <a:lumMod val="75000"/>
              </a:srgbClr>
            </a:solidFill>
            <a:headEnd len="med" type="oval" w="med"/>
            <a:tailEnd len="med" type="oval" w="med"/>
          </a:ln>
        </p:spPr>
      </p:cxnSp>
      <p:pic>
        <p:nvPicPr>
          <p:cNvPr id="100" name="Picture 42"/>
          <p:cNvPicPr/>
          <p:nvPr/>
        </p:nvPicPr>
        <p:blipFill>
          <a:blip r:embed="rId1"/>
          <a:stretch/>
        </p:blipFill>
        <p:spPr>
          <a:xfrm>
            <a:off x="140400" y="3361320"/>
            <a:ext cx="4254840" cy="111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" name="Picture 44"/>
          <p:cNvPicPr/>
          <p:nvPr/>
        </p:nvPicPr>
        <p:blipFill>
          <a:blip r:embed="rId2"/>
          <a:stretch/>
        </p:blipFill>
        <p:spPr>
          <a:xfrm>
            <a:off x="5045400" y="1801800"/>
            <a:ext cx="697680" cy="67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" name="Picture 45"/>
          <p:cNvPicPr/>
          <p:nvPr/>
        </p:nvPicPr>
        <p:blipFill>
          <a:blip r:embed="rId3"/>
          <a:stretch/>
        </p:blipFill>
        <p:spPr>
          <a:xfrm>
            <a:off x="5964120" y="2956680"/>
            <a:ext cx="697680" cy="67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3" name="Picture 46"/>
          <p:cNvPicPr/>
          <p:nvPr/>
        </p:nvPicPr>
        <p:blipFill>
          <a:blip r:embed="rId4"/>
          <a:stretch/>
        </p:blipFill>
        <p:spPr>
          <a:xfrm>
            <a:off x="5045400" y="5504760"/>
            <a:ext cx="697680" cy="6714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4" name="Group 30"/>
          <p:cNvGrpSpPr/>
          <p:nvPr/>
        </p:nvGrpSpPr>
        <p:grpSpPr>
          <a:xfrm>
            <a:off x="6703200" y="4298040"/>
            <a:ext cx="5193360" cy="668160"/>
            <a:chOff x="6703200" y="4298040"/>
            <a:chExt cx="5193360" cy="668160"/>
          </a:xfrm>
        </p:grpSpPr>
        <p:sp>
          <p:nvSpPr>
            <p:cNvPr id="105" name="TextBox 31"/>
            <p:cNvSpPr/>
            <p:nvPr/>
          </p:nvSpPr>
          <p:spPr>
            <a:xfrm>
              <a:off x="6703200" y="4505040"/>
              <a:ext cx="5193360" cy="46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lang="ru-RU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Мониторинг за крайни потребители</a:t>
              </a:r>
              <a:br>
                <a:rPr sz="1200"/>
              </a:br>
              <a:r>
                <a:rPr lang="en-US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● </a:t>
              </a:r>
              <a:r>
                <a:rPr lang="bg-BG" sz="1200" b="0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Професионален инсталаторски софтуер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6" name="TextBox 33"/>
            <p:cNvSpPr/>
            <p:nvPr/>
          </p:nvSpPr>
          <p:spPr>
            <a:xfrm>
              <a:off x="6703200" y="4298040"/>
              <a:ext cx="519336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lang="bg-BG" sz="1200" b="1" u="none" strike="noStrike">
                  <a:solidFill>
                    <a:schemeClr val="dk1">
                      <a:lumMod val="75000"/>
                      <a:lumOff val="25000"/>
                    </a:schemeClr>
                  </a:solidFill>
                  <a:effectLst/>
                  <a:uFillTx/>
                  <a:latin typeface="Montserrat"/>
                  <a:ea typeface="Arial Unicode MS"/>
                </a:rPr>
                <a:t>Иновативни софтуерни решения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07" name="Oval 34"/>
          <p:cNvSpPr/>
          <p:nvPr/>
        </p:nvSpPr>
        <p:spPr>
          <a:xfrm>
            <a:off x="4372920" y="4502880"/>
            <a:ext cx="215640" cy="215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US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cxnSp>
        <p:nvCxnSpPr>
          <p:cNvPr id="108" name="Straight Connector 35"/>
          <p:cNvCxnSpPr/>
          <p:nvPr/>
        </p:nvCxnSpPr>
        <p:spPr>
          <a:xfrm>
            <a:off x="4737600" y="4610880"/>
            <a:ext cx="1080720" cy="360"/>
          </a:xfrm>
          <a:prstGeom prst="straightConnector1">
            <a:avLst/>
          </a:prstGeom>
          <a:ln w="19050">
            <a:solidFill>
              <a:srgbClr val="ffffff">
                <a:lumMod val="75000"/>
              </a:srgbClr>
            </a:solidFill>
            <a:headEnd len="med" type="oval" w="med"/>
            <a:tailEnd len="med" type="oval" w="med"/>
          </a:ln>
        </p:spPr>
      </p:cxnSp>
      <p:pic>
        <p:nvPicPr>
          <p:cNvPr id="109" name="Picture 36"/>
          <p:cNvPicPr/>
          <p:nvPr/>
        </p:nvPicPr>
        <p:blipFill>
          <a:blip r:embed="rId5"/>
          <a:stretch/>
        </p:blipFill>
        <p:spPr>
          <a:xfrm>
            <a:off x="5964120" y="4368960"/>
            <a:ext cx="697680" cy="67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"/>
          <p:cNvPicPr/>
          <p:nvPr/>
        </p:nvPicPr>
        <p:blipFill>
          <a:blip r:embed="rId6"/>
          <a:stretch/>
        </p:blipFill>
        <p:spPr>
          <a:xfrm>
            <a:off x="180000" y="5760000"/>
            <a:ext cx="2314440" cy="90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39"/>
          <p:cNvSpPr/>
          <p:nvPr/>
        </p:nvSpPr>
        <p:spPr>
          <a:xfrm>
            <a:off x="104760" y="1753560"/>
            <a:ext cx="6324840" cy="1222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12" name="PlaceHolder 1"/>
          <p:cNvSpPr>
            <a:spLocks noGrp="1"/>
          </p:cNvSpPr>
          <p:nvPr>
            <p:ph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700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Стратегически предимства на системата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" name="Rectangle 22"/>
          <p:cNvSpPr/>
          <p:nvPr/>
        </p:nvSpPr>
        <p:spPr>
          <a:xfrm>
            <a:off x="0" y="1648440"/>
            <a:ext cx="6324840" cy="1222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14" name="Oval 23"/>
          <p:cNvSpPr/>
          <p:nvPr/>
        </p:nvSpPr>
        <p:spPr>
          <a:xfrm>
            <a:off x="609480" y="338904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15" name="TextBox 24"/>
          <p:cNvSpPr/>
          <p:nvPr/>
        </p:nvSpPr>
        <p:spPr>
          <a:xfrm>
            <a:off x="1084680" y="3466080"/>
            <a:ext cx="492912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ОПТИМИЗАЦИЯ НА ИНВЕСТИЦИОННИТЕ РАЗХОДИ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6" name="Oval 26"/>
          <p:cNvSpPr/>
          <p:nvPr/>
        </p:nvSpPr>
        <p:spPr>
          <a:xfrm>
            <a:off x="7098480" y="333936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17" name="TextBox 27"/>
          <p:cNvSpPr/>
          <p:nvPr/>
        </p:nvSpPr>
        <p:spPr>
          <a:xfrm>
            <a:off x="7573320" y="3421800"/>
            <a:ext cx="47487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ЕФЕКТИВНОСТ НА МОНТАЖНИТЕ ДЕЙНОСТИ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8" name="Picture 37"/>
          <p:cNvPicPr/>
          <p:nvPr/>
        </p:nvPicPr>
        <p:blipFill>
          <a:blip r:embed="rId1"/>
          <a:stretch/>
        </p:blipFill>
        <p:spPr>
          <a:xfrm>
            <a:off x="1233000" y="1795320"/>
            <a:ext cx="3672360" cy="96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" name="TextBox 18"/>
          <p:cNvSpPr/>
          <p:nvPr/>
        </p:nvSpPr>
        <p:spPr>
          <a:xfrm>
            <a:off x="861120" y="4309560"/>
            <a:ext cx="44161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DETECTIFIRE намалява общата себестойност на проекта с до 50% . Чрез елиминиране на нуждата от специализирано окабеляване, монтажни канали и трудоемки инсталационни дейности, системата превръща пожароизвестяването в достъпна и високорентабилна инвестиция.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0" name="TextBox 20"/>
          <p:cNvSpPr/>
          <p:nvPr/>
        </p:nvSpPr>
        <p:spPr>
          <a:xfrm>
            <a:off x="7098480" y="4257720"/>
            <a:ext cx="441612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Инсталационният процесът е оптимизиран за максимална скорост с минимално въздействие върху работната среда: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Експресна инсталация: Средно време за позициониране на устройството – 5 минути.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br>
              <a:rPr sz="1200"/>
            </a:b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Инсталация, която не пречи на бизнеса: Възможност за монтаж с помощта на щека чрез залепване без подемни съоръжения и осигуряване, което позволява внедряване на системата без прекъсване на бизнес процесите в обекта.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21" name="Picture 21"/>
          <p:cNvPicPr/>
          <p:nvPr/>
        </p:nvPicPr>
        <p:blipFill>
          <a:blip r:embed="rId2"/>
          <a:stretch/>
        </p:blipFill>
        <p:spPr>
          <a:xfrm>
            <a:off x="7453440" y="1117440"/>
            <a:ext cx="3583800" cy="2096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39"/>
          <p:cNvSpPr/>
          <p:nvPr/>
        </p:nvSpPr>
        <p:spPr>
          <a:xfrm>
            <a:off x="104760" y="1753560"/>
            <a:ext cx="6324840" cy="1222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23" name="PlaceHolder 1"/>
          <p:cNvSpPr>
            <a:spLocks noGrp="1"/>
          </p:cNvSpPr>
          <p:nvPr>
            <p:ph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700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Стратегически предимства на системата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4" name="Rectangle 22"/>
          <p:cNvSpPr/>
          <p:nvPr/>
        </p:nvSpPr>
        <p:spPr>
          <a:xfrm>
            <a:off x="0" y="1648440"/>
            <a:ext cx="6324840" cy="1222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25" name="Oval 23"/>
          <p:cNvSpPr/>
          <p:nvPr/>
        </p:nvSpPr>
        <p:spPr>
          <a:xfrm>
            <a:off x="609480" y="338904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26" name="TextBox 24"/>
          <p:cNvSpPr/>
          <p:nvPr/>
        </p:nvSpPr>
        <p:spPr>
          <a:xfrm>
            <a:off x="1084680" y="3466080"/>
            <a:ext cx="492912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ПРОЕКТИРАНЕ БЕЗ КОМПРОМИСИ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27" name="Picture 37"/>
          <p:cNvPicPr/>
          <p:nvPr/>
        </p:nvPicPr>
        <p:blipFill>
          <a:blip r:embed="rId1"/>
          <a:stretch/>
        </p:blipFill>
        <p:spPr>
          <a:xfrm>
            <a:off x="1233000" y="1795320"/>
            <a:ext cx="3672360" cy="96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" name="TextBox 18"/>
          <p:cNvSpPr/>
          <p:nvPr/>
        </p:nvSpPr>
        <p:spPr>
          <a:xfrm>
            <a:off x="104760" y="4025520"/>
            <a:ext cx="5563080" cy="24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DETECTIFIRE предлага безпрецедентна гъвкавост, която улеснява работата на проектантите и оптимизира разходите на инвеститорите. Нашата технология позволява прецизна адаптация към всяко архитектурно изискване.</a:t>
            </a:r>
            <a:br>
              <a:rPr sz="1200"/>
            </a:b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 Директна проектна съвместимост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Забравете за сложното препроектиране. Системата позволява директно изпълнение на обекти, предварително планирани с жични устройства. Можете да използвате съществуващата схема на разположение, като просто замените кабелните компоненти с техните безжични анализи.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9" name="TextBox 11"/>
          <p:cNvSpPr/>
          <p:nvPr/>
        </p:nvSpPr>
        <p:spPr>
          <a:xfrm>
            <a:off x="6194880" y="3840840"/>
            <a:ext cx="5563080" cy="267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Модулна архитектура и мащабиране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Независимо дали защитавате малък търговски обект или огромен индустриален комплекс, DETECTIFIRE се адаптира към Вашите нужди: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От локални решения: 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Идеални за малки обекти с минимален брой устройства.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До широкомащабни системи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: Поддръжка на сложни мрежи с хиляди адресирани точки.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Стандарти от серия EN54: 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Всички разширения на системата се извършват при стриктно спазване на европейските норми за надеждност и пожарна безопасност.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30" name="Object 2"/>
          <p:cNvGraphicFramePr/>
          <p:nvPr/>
        </p:nvGraphicFramePr>
        <p:xfrm>
          <a:off x="7454160" y="1344600"/>
          <a:ext cx="1320120" cy="1868040"/>
        </p:xfrm>
        <a:graphic>
          <a:graphicData uri="http://schemas.openxmlformats.org/presentationml/2006/ole">
            <p:oleObj progId="Acrobat.Document.DC" r:id="rId2" spid="">
              <p:embed/>
              <p:pic>
                <p:nvPicPr>
                  <p:cNvPr id="131" name="Object 2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7454160" y="1344600"/>
                    <a:ext cx="1320120" cy="18680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32" name="Object 3"/>
          <p:cNvGraphicFramePr/>
          <p:nvPr/>
        </p:nvGraphicFramePr>
        <p:xfrm>
          <a:off x="9638640" y="1344600"/>
          <a:ext cx="1320120" cy="1868040"/>
        </p:xfrm>
        <a:graphic>
          <a:graphicData uri="http://schemas.openxmlformats.org/presentationml/2006/ole">
            <p:oleObj progId="Acrobat.Document.DC" r:id="rId4" spid="">
              <p:embed/>
              <p:pic>
                <p:nvPicPr>
                  <p:cNvPr id="133" name="Object 3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9638640" y="1344600"/>
                    <a:ext cx="1320120" cy="18680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39"/>
          <p:cNvSpPr/>
          <p:nvPr/>
        </p:nvSpPr>
        <p:spPr>
          <a:xfrm>
            <a:off x="104760" y="1753560"/>
            <a:ext cx="6324840" cy="1222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35" name="PlaceHolder 1"/>
          <p:cNvSpPr>
            <a:spLocks noGrp="1"/>
          </p:cNvSpPr>
          <p:nvPr>
            <p:ph/>
          </p:nvPr>
        </p:nvSpPr>
        <p:spPr>
          <a:xfrm>
            <a:off x="619200" y="399960"/>
            <a:ext cx="11572560" cy="72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3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Стратегически предимства на системата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6" name="Rectangle 22"/>
          <p:cNvSpPr/>
          <p:nvPr/>
        </p:nvSpPr>
        <p:spPr>
          <a:xfrm>
            <a:off x="0" y="1648440"/>
            <a:ext cx="6324840" cy="1222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37" name="Oval 23"/>
          <p:cNvSpPr/>
          <p:nvPr/>
        </p:nvSpPr>
        <p:spPr>
          <a:xfrm>
            <a:off x="609480" y="338904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38" name="TextBox 24"/>
          <p:cNvSpPr/>
          <p:nvPr/>
        </p:nvSpPr>
        <p:spPr>
          <a:xfrm>
            <a:off x="1084680" y="3466080"/>
            <a:ext cx="492912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ИНОВАТИВНИ СОФТУЕРНИ РЕШЕНИЯ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39" name="Picture 37"/>
          <p:cNvPicPr/>
          <p:nvPr/>
        </p:nvPicPr>
        <p:blipFill>
          <a:blip r:embed="rId1"/>
          <a:stretch/>
        </p:blipFill>
        <p:spPr>
          <a:xfrm>
            <a:off x="1233000" y="1795320"/>
            <a:ext cx="3672360" cy="96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TextBox 18"/>
          <p:cNvSpPr/>
          <p:nvPr/>
        </p:nvSpPr>
        <p:spPr>
          <a:xfrm>
            <a:off x="287640" y="4724640"/>
            <a:ext cx="556308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МОНИТОРИНГ ЗА КРАЙНИ ПОТРЕБИТЕЛИ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 Нашето безплатно мобилно приложение преобразува смартфона ви в контролен център. С неограничен брой абонати и мигновени Push-нотификации, вие знаете точното време и местоположение на всяко пожарно събитие – сигурност, която е винаги в джоба ви.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39"/>
          <p:cNvSpPr/>
          <p:nvPr/>
        </p:nvSpPr>
        <p:spPr>
          <a:xfrm>
            <a:off x="104760" y="1753560"/>
            <a:ext cx="6324840" cy="1222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42" name="PlaceHolder 1"/>
          <p:cNvSpPr>
            <a:spLocks noGrp="1"/>
          </p:cNvSpPr>
          <p:nvPr>
            <p:ph/>
          </p:nvPr>
        </p:nvSpPr>
        <p:spPr>
          <a:xfrm>
            <a:off x="619200" y="399960"/>
            <a:ext cx="11572560" cy="72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3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Стратегически предимства на системата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3" name="Rectangle 22"/>
          <p:cNvSpPr/>
          <p:nvPr/>
        </p:nvSpPr>
        <p:spPr>
          <a:xfrm>
            <a:off x="0" y="1648440"/>
            <a:ext cx="6324840" cy="1222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44" name="Oval 23"/>
          <p:cNvSpPr/>
          <p:nvPr/>
        </p:nvSpPr>
        <p:spPr>
          <a:xfrm>
            <a:off x="609480" y="338904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45" name="TextBox 24"/>
          <p:cNvSpPr/>
          <p:nvPr/>
        </p:nvSpPr>
        <p:spPr>
          <a:xfrm>
            <a:off x="1084680" y="3466080"/>
            <a:ext cx="492912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ИНОВАТИВНИ СОФТУЕРНИ РЕШЕНИЯ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46" name="Picture 37"/>
          <p:cNvPicPr/>
          <p:nvPr/>
        </p:nvPicPr>
        <p:blipFill>
          <a:blip r:embed="rId1"/>
          <a:stretch/>
        </p:blipFill>
        <p:spPr>
          <a:xfrm>
            <a:off x="1233000" y="1795320"/>
            <a:ext cx="3672360" cy="96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" name="TextBox 18"/>
          <p:cNvSpPr/>
          <p:nvPr/>
        </p:nvSpPr>
        <p:spPr>
          <a:xfrm>
            <a:off x="398880" y="4084200"/>
            <a:ext cx="7666200" cy="24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ПРОФЕСИОНАЛЕН ИНСТАЛАТОРСКИ СОФТУЕР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Оптимизиран инсталационен процес: 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Благодарение на мобилния софтуер за анализ на сигнала, монтажът се превръщат в задача за един човек . Инсталаторът получава пълна диагностика на радиосигнала в реално време, която позволява самостоятелно и прецизно фиксиране на устройството без нужда от допълнителен персонал.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Дистанционен мениджмънт: 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Пълно управление на устройствата от разстояние. Приложението функционира като мобилен адресен повторител, осигурявайки контрол над системата  независимо от местоположението на специалиста.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● Ефективна поддръжка: 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Дистанционна периодична профилактика и симулация на тестови събития, които драстично намаляват транспортните и разходите за поддръжка.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39"/>
          <p:cNvSpPr/>
          <p:nvPr/>
        </p:nvSpPr>
        <p:spPr>
          <a:xfrm>
            <a:off x="104760" y="1753560"/>
            <a:ext cx="6324840" cy="1222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323640" y="339480"/>
            <a:ext cx="11572920" cy="7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700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bg-BG" sz="54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Стратегически предимства на системата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0" name="Rectangle 22"/>
          <p:cNvSpPr/>
          <p:nvPr/>
        </p:nvSpPr>
        <p:spPr>
          <a:xfrm>
            <a:off x="0" y="1648440"/>
            <a:ext cx="6324840" cy="1222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lt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51" name="Oval 23"/>
          <p:cNvSpPr/>
          <p:nvPr/>
        </p:nvSpPr>
        <p:spPr>
          <a:xfrm>
            <a:off x="609480" y="3389040"/>
            <a:ext cx="430560" cy="4305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lang="en-GB" sz="2700" b="0" u="none" strike="noStrike">
              <a:solidFill>
                <a:schemeClr val="dk1"/>
              </a:solidFill>
              <a:effectLst/>
              <a:uFillTx/>
              <a:latin typeface="Arial"/>
              <a:ea typeface="Arial Unicode MS"/>
            </a:endParaRPr>
          </a:p>
        </p:txBody>
      </p:sp>
      <p:sp>
        <p:nvSpPr>
          <p:cNvPr id="152" name="TextBox 24"/>
          <p:cNvSpPr/>
          <p:nvPr/>
        </p:nvSpPr>
        <p:spPr>
          <a:xfrm>
            <a:off x="1084680" y="3466080"/>
            <a:ext cx="492912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ВИСОКА ЕКСПЛОАТАЦИОННА НАДЕЖНОСТ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3" name="Picture 37"/>
          <p:cNvPicPr/>
          <p:nvPr/>
        </p:nvPicPr>
        <p:blipFill>
          <a:blip r:embed="rId1"/>
          <a:stretch/>
        </p:blipFill>
        <p:spPr>
          <a:xfrm>
            <a:off x="1233000" y="1795320"/>
            <a:ext cx="3672360" cy="96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4" name="TextBox 18"/>
          <p:cNvSpPr/>
          <p:nvPr/>
        </p:nvSpPr>
        <p:spPr>
          <a:xfrm>
            <a:off x="2461680" y="4701960"/>
            <a:ext cx="710460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Модулният дизайн на </a:t>
            </a:r>
            <a:r>
              <a:rPr lang="ru-RU" sz="1200" b="1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DETECTIFIRE</a:t>
            </a: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Montserrat"/>
                <a:ea typeface="Arial Unicode MS"/>
              </a:rPr>
              <a:t> гарантира изключителна експлоатационна устойчивост. Дори при временна загуба на връзката между мобилното приложение и някоя пожароизвеститална зона, комуникацията с останалите зони се запазва. През това време пожароизвестителната центтрала запазва автономен контрол върху зоната с прекъсната комуникация, гарантирайки 100% сигурност.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over and End Slide Master">
  <a:themeElements>
    <a:clrScheme name="mobi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mobi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ection Break Slide Master">
  <a:themeElements>
    <a:clrScheme name="ALLPPT-SOCIAL MEDI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16365</TotalTime>
  <Application>LibreOffice/25.8.5.2$Windows_X86_64 LibreOffice_project/9c8b85f387cc00a89945a79c9e6239f32e450ac2</Application>
  <AppVersion>15.0000</AppVersion>
  <Words>1366</Words>
  <Paragraphs>160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2018-04-24T17:14:44Z</dcterms:created>
  <dc:creator>Allppt.com;Googleslidesppt.com</dc:creator>
  <dc:description/>
  <dc:language>en-GB</dc:language>
  <cp:lastModifiedBy/>
  <dcterms:modified xsi:type="dcterms:W3CDTF">2026-03-16T22:12:58Z</dcterms:modified>
  <cp:revision>221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24</vt:i4>
  </property>
</Properties>
</file>